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8" r:id="rId2"/>
    <p:sldId id="319" r:id="rId3"/>
    <p:sldId id="320" r:id="rId4"/>
    <p:sldId id="391" r:id="rId5"/>
    <p:sldId id="321" r:id="rId6"/>
    <p:sldId id="322" r:id="rId7"/>
    <p:sldId id="323" r:id="rId8"/>
    <p:sldId id="333" r:id="rId9"/>
    <p:sldId id="339" r:id="rId10"/>
    <p:sldId id="361" r:id="rId11"/>
    <p:sldId id="405" r:id="rId12"/>
    <p:sldId id="344" r:id="rId13"/>
    <p:sldId id="341" r:id="rId14"/>
    <p:sldId id="342" r:id="rId15"/>
    <p:sldId id="403" r:id="rId16"/>
    <p:sldId id="404" r:id="rId17"/>
    <p:sldId id="392" r:id="rId18"/>
    <p:sldId id="407" r:id="rId19"/>
    <p:sldId id="348" r:id="rId20"/>
    <p:sldId id="349" r:id="rId21"/>
    <p:sldId id="351" r:id="rId22"/>
    <p:sldId id="353" r:id="rId23"/>
    <p:sldId id="406" r:id="rId24"/>
    <p:sldId id="352" r:id="rId25"/>
    <p:sldId id="354" r:id="rId26"/>
    <p:sldId id="410" r:id="rId27"/>
    <p:sldId id="356" r:id="rId28"/>
    <p:sldId id="393" r:id="rId29"/>
    <p:sldId id="409" r:id="rId30"/>
    <p:sldId id="360" r:id="rId31"/>
    <p:sldId id="363" r:id="rId32"/>
    <p:sldId id="366" r:id="rId33"/>
    <p:sldId id="368" r:id="rId34"/>
    <p:sldId id="364" r:id="rId35"/>
    <p:sldId id="365" r:id="rId36"/>
    <p:sldId id="382" r:id="rId37"/>
    <p:sldId id="412" r:id="rId38"/>
    <p:sldId id="411" r:id="rId39"/>
    <p:sldId id="402" r:id="rId40"/>
    <p:sldId id="387" r:id="rId41"/>
    <p:sldId id="386" r:id="rId42"/>
  </p:sldIdLst>
  <p:sldSz cx="12192000" cy="6858000"/>
  <p:notesSz cx="6797675" cy="9928225"/>
  <p:embeddedFontLst>
    <p:embeddedFont>
      <p:font typeface="Arial Nova" panose="020B0504020202020204" pitchFamily="3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8" orient="horz" pos="1026" userDrawn="1">
          <p15:clr>
            <a:srgbClr val="A4A3A4"/>
          </p15:clr>
        </p15:guide>
        <p15:guide id="9" orient="horz" pos="4065" userDrawn="1">
          <p15:clr>
            <a:srgbClr val="A4A3A4"/>
          </p15:clr>
        </p15:guide>
        <p15:guide id="11" orient="horz" pos="2160" userDrawn="1">
          <p15:clr>
            <a:srgbClr val="A4A3A4"/>
          </p15:clr>
        </p15:guide>
        <p15:guide id="12" orient="horz" pos="414" userDrawn="1">
          <p15:clr>
            <a:srgbClr val="A4A3A4"/>
          </p15:clr>
        </p15:guide>
        <p15:guide id="13" pos="7469" userDrawn="1">
          <p15:clr>
            <a:srgbClr val="A4A3A4"/>
          </p15:clr>
        </p15:guide>
        <p15:guide id="14" pos="3840" userDrawn="1">
          <p15:clr>
            <a:srgbClr val="A4A3A4"/>
          </p15:clr>
        </p15:guide>
        <p15:guide id="15" orient="horz" pos="686" userDrawn="1">
          <p15:clr>
            <a:srgbClr val="A4A3A4"/>
          </p15:clr>
        </p15:guide>
        <p15:guide id="16" pos="665" userDrawn="1">
          <p15:clr>
            <a:srgbClr val="A4A3A4"/>
          </p15:clr>
        </p15:guide>
        <p15:guide id="17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1"/>
    <a:srgbClr val="0193A7"/>
    <a:srgbClr val="006380"/>
    <a:srgbClr val="FF00FF"/>
    <a:srgbClr val="FAE3CA"/>
    <a:srgbClr val="FF9999"/>
    <a:srgbClr val="F8D9B6"/>
    <a:srgbClr val="00869B"/>
    <a:srgbClr val="41CFDA"/>
    <a:srgbClr val="03AB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81769" autoAdjust="0"/>
  </p:normalViewPr>
  <p:slideViewPr>
    <p:cSldViewPr snapToGrid="0" showGuides="1">
      <p:cViewPr varScale="1">
        <p:scale>
          <a:sx n="137" d="100"/>
          <a:sy n="137" d="100"/>
        </p:scale>
        <p:origin x="568" y="192"/>
      </p:cViewPr>
      <p:guideLst>
        <p:guide orient="horz" pos="459"/>
        <p:guide pos="211"/>
        <p:guide orient="horz" pos="1026"/>
        <p:guide orient="horz" pos="4065"/>
        <p:guide orient="horz" pos="2160"/>
        <p:guide orient="horz" pos="414"/>
        <p:guide pos="7469"/>
        <p:guide pos="3840"/>
        <p:guide orient="horz" pos="686"/>
        <p:guide pos="665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93" d="100"/>
          <a:sy n="93" d="100"/>
        </p:scale>
        <p:origin x="3642" y="-51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C159FE8-F0C5-9D44-B269-DEB832AA64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5" y="3"/>
            <a:ext cx="2945659" cy="49813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24A1A8-960E-F240-A200-E19189193C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7" y="3"/>
            <a:ext cx="2945659" cy="49813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3BF89177-BC9B-0249-A996-5133260C4204}" type="datetimeFigureOut">
              <a:rPr kumimoji="1" lang="ko-Kore-KR" altLang="en-US" smtClean="0"/>
              <a:t>2023. 3. 22.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90ADA7-5FA4-A24F-BC6D-D5A572BE6A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5" y="9430096"/>
            <a:ext cx="2945659" cy="498134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B063EB-86E3-F245-B412-7AF104CAC7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7" y="9430096"/>
            <a:ext cx="2945659" cy="498134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25188AA9-BAFA-6748-8B2C-F075C5E3F9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00784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2945659" cy="49813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3"/>
            <a:ext cx="2945659" cy="49813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2C35E74D-64CB-9B4B-988B-83434D265A7F}" type="datetimeFigureOut">
              <a:rPr kumimoji="1" lang="ko-Kore-KR" altLang="en-US" smtClean="0"/>
              <a:t>2023. 3. 22.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65"/>
            <a:ext cx="5438140" cy="3909239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430096"/>
            <a:ext cx="2945659" cy="498134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30096"/>
            <a:ext cx="2945659" cy="498134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67E32468-7F12-264E-A9A8-2026CC38E4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9640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4567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001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7910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340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47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7923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5579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9641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2763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1914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7940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7736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494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7724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8363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518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0273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1479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1686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2297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1997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467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7522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7369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7508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9852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7005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0239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30525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49806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5742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4448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888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9264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52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824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6299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320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9433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32468-7F12-264E-A9A8-2026CC38E47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009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7D4D-8639-493A-97DC-5BC720C51F8B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7CC2-06DD-43B7-A695-064D7957513B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D975-E91B-4535-9F6F-45734BC222A3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4CE3-F125-47FB-9A6B-DCBF55352D47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C172-72C7-46ED-94C5-DEB2066FE7AB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07F4-41E2-484F-A4EE-2CD2573A0DA3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5941B-9E63-4DCD-9909-7E83E42DD739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881C-DD8F-4566-AC21-2AD223322AAD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3FFE-4C4D-4AAA-8304-01EC924FC1FF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554" y="193065"/>
            <a:ext cx="2233246" cy="365125"/>
          </a:xfrm>
        </p:spPr>
        <p:txBody>
          <a:bodyPr rIns="46800"/>
          <a:lstStyle>
            <a:lvl1pPr algn="r">
              <a:defRPr sz="16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764D800-042E-45B7-9395-E603D0BFE2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9A8378AC-D412-DC06-A120-0DF2CEE08695}"/>
              </a:ext>
            </a:extLst>
          </p:cNvPr>
          <p:cNvSpPr txBox="1">
            <a:spLocks/>
          </p:cNvSpPr>
          <p:nvPr userDrawn="1"/>
        </p:nvSpPr>
        <p:spPr>
          <a:xfrm>
            <a:off x="11353800" y="193065"/>
            <a:ext cx="504000" cy="365125"/>
          </a:xfrm>
          <a:prstGeom prst="rect">
            <a:avLst/>
          </a:prstGeom>
        </p:spPr>
        <p:txBody>
          <a:bodyPr vert="horz" lIns="4680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b="1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/ 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A50F2-D4E8-417E-877C-9854C68D7652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6AA5-B608-4323-8CA0-0FD56E06DE8E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6DC4E-CEAD-4AB8-836C-42483956A16B}" type="datetime1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7282E7-FE6A-4789-A025-64312C9596EB}"/>
              </a:ext>
            </a:extLst>
          </p:cNvPr>
          <p:cNvSpPr txBox="1"/>
          <p:nvPr/>
        </p:nvSpPr>
        <p:spPr>
          <a:xfrm>
            <a:off x="334963" y="988143"/>
            <a:ext cx="11485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NanumGothic" panose="020D0604000000000000" pitchFamily="34" charset="-127"/>
                <a:cs typeface="Arial" panose="020B0604020202020204" pitchFamily="34" charset="0"/>
              </a:rPr>
              <a:t>MCRepair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NanumGothic" panose="020D0604000000000000" pitchFamily="34" charset="-127"/>
                <a:cs typeface="Arial" panose="020B0604020202020204" pitchFamily="34" charset="0"/>
              </a:rPr>
              <a:t>: Multi-Chunk Program Repair </a:t>
            </a:r>
            <a:b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NanumGothic" panose="020D0604000000000000" pitchFamily="34" charset="-127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NanumGothic" panose="020D0604000000000000" pitchFamily="34" charset="-127"/>
                <a:cs typeface="Arial" panose="020B0604020202020204" pitchFamily="34" charset="0"/>
              </a:rPr>
              <a:t>via Patch Optimization with Buggy Block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4BBBF9-4505-6648-9DF8-77E6C6338F64}"/>
              </a:ext>
            </a:extLst>
          </p:cNvPr>
          <p:cNvSpPr/>
          <p:nvPr/>
        </p:nvSpPr>
        <p:spPr>
          <a:xfrm>
            <a:off x="334963" y="1998374"/>
            <a:ext cx="11485562" cy="5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B5B2BA-E050-274E-93ED-DB46AE5A49E2}"/>
              </a:ext>
            </a:extLst>
          </p:cNvPr>
          <p:cNvSpPr txBox="1"/>
          <p:nvPr/>
        </p:nvSpPr>
        <p:spPr>
          <a:xfrm>
            <a:off x="7535863" y="2713399"/>
            <a:ext cx="4321174" cy="319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Jisung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Kim and </a:t>
            </a:r>
            <a:r>
              <a:rPr lang="en-US" altLang="ko-KR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Byeongjung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Lee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{kimjisung78, </a:t>
            </a:r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bjlee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}@uos.ac.kr</a:t>
            </a:r>
          </a:p>
          <a:p>
            <a:pPr algn="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Software Engineering Laboratory (SELAB)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Dept. of Computer Science and Engineering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University of Seoul, Republic of Korea</a:t>
            </a:r>
          </a:p>
          <a:p>
            <a:pPr algn="r">
              <a:lnSpc>
                <a:spcPct val="150000"/>
              </a:lnSpc>
            </a:pP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Presented by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Jisung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Kim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Presented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at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28th,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March,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2023. 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C18C2AE-14DF-DC39-BB52-2A74C46D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0" y="5768725"/>
            <a:ext cx="2740499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C440F-FD73-387E-D96A-6845DB289490}"/>
              </a:ext>
            </a:extLst>
          </p:cNvPr>
          <p:cNvSpPr txBox="1"/>
          <p:nvPr/>
        </p:nvSpPr>
        <p:spPr>
          <a:xfrm>
            <a:off x="353219" y="555860"/>
            <a:ext cx="1148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NanumGothic" panose="020D0604000000000000" pitchFamily="34" charset="-127"/>
                <a:cs typeface="Arial" panose="020B0604020202020204" pitchFamily="34" charset="0"/>
              </a:rPr>
              <a:t>The 38th ACM/SIGAPP Symposium on Applied Computing (SAC 2023)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D40D1-FB8A-32F8-C0E5-474FC47B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A2299C-D1C8-2C97-971A-B4863F529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44" y="5713659"/>
            <a:ext cx="1620000" cy="6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41B74-C242-D748-A890-C5F64B1CB1FB}"/>
              </a:ext>
            </a:extLst>
          </p:cNvPr>
          <p:cNvSpPr txBox="1"/>
          <p:nvPr/>
        </p:nvSpPr>
        <p:spPr>
          <a:xfrm>
            <a:off x="334963" y="1101904"/>
            <a:ext cx="11522074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Buggy Block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method that binds one or more buggy chunks into a “multi-buggy chunk” with method and field dependencies</a:t>
            </a:r>
            <a:endParaRPr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6B1EC-1BAB-A64D-9285-A4E9ED2DF3D6}"/>
              </a:ext>
            </a:extLst>
          </p:cNvPr>
          <p:cNvSpPr txBox="1"/>
          <p:nvPr/>
        </p:nvSpPr>
        <p:spPr>
          <a:xfrm>
            <a:off x="350637" y="2419374"/>
            <a:ext cx="2415521" cy="539942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multi chunk </a:t>
            </a:r>
          </a:p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26340-A25B-5646-B42F-B3F85F07D007}"/>
              </a:ext>
            </a:extLst>
          </p:cNvPr>
          <p:cNvSpPr/>
          <p:nvPr/>
        </p:nvSpPr>
        <p:spPr>
          <a:xfrm>
            <a:off x="346893" y="4819016"/>
            <a:ext cx="2342455" cy="21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90E553-9341-2944-A698-AD1D6E2795EB}"/>
              </a:ext>
            </a:extLst>
          </p:cNvPr>
          <p:cNvSpPr/>
          <p:nvPr/>
        </p:nvSpPr>
        <p:spPr>
          <a:xfrm>
            <a:off x="337132" y="3945560"/>
            <a:ext cx="2355998" cy="21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51A3E-E3CB-134D-8816-4FFF2B31987E}"/>
              </a:ext>
            </a:extLst>
          </p:cNvPr>
          <p:cNvSpPr/>
          <p:nvPr/>
        </p:nvSpPr>
        <p:spPr>
          <a:xfrm>
            <a:off x="346894" y="2991721"/>
            <a:ext cx="2348240" cy="93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F94B1-07B1-BF46-8C1C-94EEF9230A1F}"/>
              </a:ext>
            </a:extLst>
          </p:cNvPr>
          <p:cNvSpPr/>
          <p:nvPr/>
        </p:nvSpPr>
        <p:spPr>
          <a:xfrm>
            <a:off x="451757" y="3273440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Location#1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곱하기 기호 56">
            <a:extLst>
              <a:ext uri="{FF2B5EF4-FFF2-40B4-BE49-F238E27FC236}">
                <a16:creationId xmlns:a16="http://schemas.microsoft.com/office/drawing/2014/main" id="{70160DBD-10AE-FC49-B563-DB40A2A741C6}"/>
              </a:ext>
            </a:extLst>
          </p:cNvPr>
          <p:cNvSpPr/>
          <p:nvPr/>
        </p:nvSpPr>
        <p:spPr>
          <a:xfrm>
            <a:off x="2302817" y="3261559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10C1CC-4F85-534E-B001-61653106186F}"/>
              </a:ext>
            </a:extLst>
          </p:cNvPr>
          <p:cNvSpPr/>
          <p:nvPr/>
        </p:nvSpPr>
        <p:spPr>
          <a:xfrm>
            <a:off x="452094" y="3605959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Location#2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곱하기 기호 59">
            <a:extLst>
              <a:ext uri="{FF2B5EF4-FFF2-40B4-BE49-F238E27FC236}">
                <a16:creationId xmlns:a16="http://schemas.microsoft.com/office/drawing/2014/main" id="{E90792C9-F165-A74F-A272-D40F34EEC951}"/>
              </a:ext>
            </a:extLst>
          </p:cNvPr>
          <p:cNvSpPr/>
          <p:nvPr/>
        </p:nvSpPr>
        <p:spPr>
          <a:xfrm>
            <a:off x="2293938" y="3593577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07A47E-237E-B744-A765-41BF40CC5182}"/>
              </a:ext>
            </a:extLst>
          </p:cNvPr>
          <p:cNvSpPr/>
          <p:nvPr/>
        </p:nvSpPr>
        <p:spPr>
          <a:xfrm>
            <a:off x="346894" y="4179399"/>
            <a:ext cx="2355998" cy="61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081B72-89F0-9E4A-B410-CE68B748A0AE}"/>
              </a:ext>
            </a:extLst>
          </p:cNvPr>
          <p:cNvSpPr/>
          <p:nvPr/>
        </p:nvSpPr>
        <p:spPr>
          <a:xfrm>
            <a:off x="451757" y="4460698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Location#4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곱하기 기호 72">
            <a:extLst>
              <a:ext uri="{FF2B5EF4-FFF2-40B4-BE49-F238E27FC236}">
                <a16:creationId xmlns:a16="http://schemas.microsoft.com/office/drawing/2014/main" id="{3B75E8E1-103A-124F-A576-60CF15E1F6F9}"/>
              </a:ext>
            </a:extLst>
          </p:cNvPr>
          <p:cNvSpPr/>
          <p:nvPr/>
        </p:nvSpPr>
        <p:spPr>
          <a:xfrm>
            <a:off x="2303905" y="4437495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35E10F-E48B-BE4E-97E4-2FBCDBBDF5C7}"/>
              </a:ext>
            </a:extLst>
          </p:cNvPr>
          <p:cNvGrpSpPr/>
          <p:nvPr/>
        </p:nvGrpSpPr>
        <p:grpSpPr>
          <a:xfrm>
            <a:off x="1783757" y="2478362"/>
            <a:ext cx="828000" cy="432000"/>
            <a:chOff x="5098663" y="2476226"/>
            <a:chExt cx="1710000" cy="984585"/>
          </a:xfrm>
        </p:grpSpPr>
        <p:pic>
          <p:nvPicPr>
            <p:cNvPr id="22" name="Picture 8" descr="빨간색의 무료 벡터 그래픽">
              <a:extLst>
                <a:ext uri="{FF2B5EF4-FFF2-40B4-BE49-F238E27FC236}">
                  <a16:creationId xmlns:a16="http://schemas.microsoft.com/office/drawing/2014/main" id="{9FE1C24B-E75C-C440-BEA3-D2341BC51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검색의 무료 벡터 그래픽">
              <a:extLst>
                <a:ext uri="{FF2B5EF4-FFF2-40B4-BE49-F238E27FC236}">
                  <a16:creationId xmlns:a16="http://schemas.microsoft.com/office/drawing/2014/main" id="{0BE2C51D-4358-5F47-B388-C54D34E97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8EC628-77E7-8D4A-9773-E45529AA2FA9}"/>
              </a:ext>
            </a:extLst>
          </p:cNvPr>
          <p:cNvSpPr txBox="1"/>
          <p:nvPr/>
        </p:nvSpPr>
        <p:spPr>
          <a:xfrm>
            <a:off x="4326659" y="2451779"/>
            <a:ext cx="2415521" cy="539942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multi-buggy</a:t>
            </a:r>
          </a:p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chunk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D248EC-F7E7-C546-9B11-F674340AC5F3}"/>
              </a:ext>
            </a:extLst>
          </p:cNvPr>
          <p:cNvSpPr/>
          <p:nvPr/>
        </p:nvSpPr>
        <p:spPr>
          <a:xfrm>
            <a:off x="4285540" y="4948273"/>
            <a:ext cx="2383654" cy="2527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508D16-00D4-8F46-90D5-57107DD4CEF4}"/>
              </a:ext>
            </a:extLst>
          </p:cNvPr>
          <p:cNvSpPr/>
          <p:nvPr/>
        </p:nvSpPr>
        <p:spPr>
          <a:xfrm>
            <a:off x="4331797" y="3024126"/>
            <a:ext cx="3052616" cy="19070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 </a:t>
            </a:r>
          </a:p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Method Dependency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E6D5FF-C782-5F46-A9AE-1376C4367A5D}"/>
              </a:ext>
            </a:extLst>
          </p:cNvPr>
          <p:cNvSpPr/>
          <p:nvPr/>
        </p:nvSpPr>
        <p:spPr>
          <a:xfrm>
            <a:off x="4436660" y="3553291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Location#1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곱하기 기호 56">
            <a:extLst>
              <a:ext uri="{FF2B5EF4-FFF2-40B4-BE49-F238E27FC236}">
                <a16:creationId xmlns:a16="http://schemas.microsoft.com/office/drawing/2014/main" id="{C6CC31ED-9DDF-2A4F-BF2A-8615F48A6B77}"/>
              </a:ext>
            </a:extLst>
          </p:cNvPr>
          <p:cNvSpPr/>
          <p:nvPr/>
        </p:nvSpPr>
        <p:spPr>
          <a:xfrm>
            <a:off x="6295424" y="3537588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1D8C77-5A66-6643-80D2-AB52C3EDC5CA}"/>
              </a:ext>
            </a:extLst>
          </p:cNvPr>
          <p:cNvSpPr/>
          <p:nvPr/>
        </p:nvSpPr>
        <p:spPr>
          <a:xfrm>
            <a:off x="4436660" y="3929699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Location#2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곱하기 기호 59">
            <a:extLst>
              <a:ext uri="{FF2B5EF4-FFF2-40B4-BE49-F238E27FC236}">
                <a16:creationId xmlns:a16="http://schemas.microsoft.com/office/drawing/2014/main" id="{18E26428-1ACD-D548-9603-49F2EF8EA885}"/>
              </a:ext>
            </a:extLst>
          </p:cNvPr>
          <p:cNvSpPr/>
          <p:nvPr/>
        </p:nvSpPr>
        <p:spPr>
          <a:xfrm>
            <a:off x="6301773" y="3920346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C1F63-380A-2947-BD5C-7B1C74EA1326}"/>
              </a:ext>
            </a:extLst>
          </p:cNvPr>
          <p:cNvSpPr/>
          <p:nvPr/>
        </p:nvSpPr>
        <p:spPr>
          <a:xfrm>
            <a:off x="4311956" y="5219044"/>
            <a:ext cx="3052616" cy="1346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</a:p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Field Dependency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CA3DFF-46CE-5D4F-8A7C-71DF82A28FE9}"/>
              </a:ext>
            </a:extLst>
          </p:cNvPr>
          <p:cNvSpPr/>
          <p:nvPr/>
        </p:nvSpPr>
        <p:spPr>
          <a:xfrm>
            <a:off x="4416819" y="5766390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Location#4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곱하기 기호 64">
            <a:extLst>
              <a:ext uri="{FF2B5EF4-FFF2-40B4-BE49-F238E27FC236}">
                <a16:creationId xmlns:a16="http://schemas.microsoft.com/office/drawing/2014/main" id="{355B4200-261E-DF47-944F-39A39F1BD788}"/>
              </a:ext>
            </a:extLst>
          </p:cNvPr>
          <p:cNvSpPr/>
          <p:nvPr/>
        </p:nvSpPr>
        <p:spPr>
          <a:xfrm>
            <a:off x="6279790" y="5748103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222E3F-EDEA-4146-BC8F-C8B2A2DA5EE1}"/>
              </a:ext>
            </a:extLst>
          </p:cNvPr>
          <p:cNvSpPr/>
          <p:nvPr/>
        </p:nvSpPr>
        <p:spPr>
          <a:xfrm>
            <a:off x="4436660" y="4505566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Location#6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곱하기 기호 72">
            <a:extLst>
              <a:ext uri="{FF2B5EF4-FFF2-40B4-BE49-F238E27FC236}">
                <a16:creationId xmlns:a16="http://schemas.microsoft.com/office/drawing/2014/main" id="{BDB09773-7E60-2744-8696-9848474E745C}"/>
              </a:ext>
            </a:extLst>
          </p:cNvPr>
          <p:cNvSpPr/>
          <p:nvPr/>
        </p:nvSpPr>
        <p:spPr>
          <a:xfrm>
            <a:off x="6295218" y="4487419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649A0C4-0C4F-5A48-AE9C-394D121E9B00}"/>
              </a:ext>
            </a:extLst>
          </p:cNvPr>
          <p:cNvGrpSpPr/>
          <p:nvPr/>
        </p:nvGrpSpPr>
        <p:grpSpPr>
          <a:xfrm>
            <a:off x="5742943" y="2505750"/>
            <a:ext cx="828000" cy="432000"/>
            <a:chOff x="5098663" y="2476226"/>
            <a:chExt cx="1710000" cy="984585"/>
          </a:xfrm>
        </p:grpSpPr>
        <p:pic>
          <p:nvPicPr>
            <p:cNvPr id="39" name="Picture 8" descr="빨간색의 무료 벡터 그래픽">
              <a:extLst>
                <a:ext uri="{FF2B5EF4-FFF2-40B4-BE49-F238E27FC236}">
                  <a16:creationId xmlns:a16="http://schemas.microsoft.com/office/drawing/2014/main" id="{054D2DBB-74CA-964C-921F-9407ACA37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검색의 무료 벡터 그래픽">
              <a:extLst>
                <a:ext uri="{FF2B5EF4-FFF2-40B4-BE49-F238E27FC236}">
                  <a16:creationId xmlns:a16="http://schemas.microsoft.com/office/drawing/2014/main" id="{4888F296-67C4-4D45-B427-4F5FDA29D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B0EFC7-FE7F-3B4F-B129-4530D2957F1E}"/>
              </a:ext>
            </a:extLst>
          </p:cNvPr>
          <p:cNvSpPr/>
          <p:nvPr/>
        </p:nvSpPr>
        <p:spPr>
          <a:xfrm>
            <a:off x="4436661" y="4187146"/>
            <a:ext cx="2160000" cy="2992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0B3332-1530-D742-8D07-10CCB1AE11A0}"/>
              </a:ext>
            </a:extLst>
          </p:cNvPr>
          <p:cNvSpPr/>
          <p:nvPr/>
        </p:nvSpPr>
        <p:spPr>
          <a:xfrm>
            <a:off x="6616995" y="3764852"/>
            <a:ext cx="747578" cy="681061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</a:t>
            </a:r>
          </a:p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11AB48-B867-CC40-A2C6-F446BB3CC788}"/>
              </a:ext>
            </a:extLst>
          </p:cNvPr>
          <p:cNvSpPr/>
          <p:nvPr/>
        </p:nvSpPr>
        <p:spPr>
          <a:xfrm>
            <a:off x="6596661" y="5489213"/>
            <a:ext cx="679597" cy="415357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</a:t>
            </a:r>
          </a:p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938386-05CA-CA4F-97B4-A184EDF92608}"/>
              </a:ext>
            </a:extLst>
          </p:cNvPr>
          <p:cNvSpPr/>
          <p:nvPr/>
        </p:nvSpPr>
        <p:spPr>
          <a:xfrm>
            <a:off x="8808613" y="5089288"/>
            <a:ext cx="3052616" cy="151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Field’s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Top-1 Buggy Context</a:t>
            </a:r>
          </a:p>
          <a:p>
            <a:pPr latinLnBrk="0">
              <a:lnSpc>
                <a:spcPct val="150000"/>
              </a:lnSpc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method that uses the buggy field based on priority (in the order of constructors, setters, getter, and other methods)</a:t>
            </a:r>
            <a:endParaRPr lang="en-US" altLang="ko-K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97DD60-ABA0-7542-953A-7D88D35DF03C}"/>
              </a:ext>
            </a:extLst>
          </p:cNvPr>
          <p:cNvSpPr/>
          <p:nvPr/>
        </p:nvSpPr>
        <p:spPr>
          <a:xfrm>
            <a:off x="8808613" y="3523970"/>
            <a:ext cx="3052616" cy="12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Method’s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Top-1 Buggy Context</a:t>
            </a:r>
          </a:p>
          <a:p>
            <a:pPr latinLnBrk="0">
              <a:lnSpc>
                <a:spcPct val="150000"/>
              </a:lnSpc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method that shares most fields with the buggy method</a:t>
            </a:r>
            <a:endParaRPr lang="en-US" altLang="ko-K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화살표: 오른쪽 47">
            <a:extLst>
              <a:ext uri="{FF2B5EF4-FFF2-40B4-BE49-F238E27FC236}">
                <a16:creationId xmlns:a16="http://schemas.microsoft.com/office/drawing/2014/main" id="{E58B01EA-BAFE-3840-AC21-01B0D2D6B3AF}"/>
              </a:ext>
            </a:extLst>
          </p:cNvPr>
          <p:cNvSpPr/>
          <p:nvPr/>
        </p:nvSpPr>
        <p:spPr>
          <a:xfrm>
            <a:off x="2975284" y="4041495"/>
            <a:ext cx="1080000" cy="108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십자형[C] 2">
            <a:extLst>
              <a:ext uri="{FF2B5EF4-FFF2-40B4-BE49-F238E27FC236}">
                <a16:creationId xmlns:a16="http://schemas.microsoft.com/office/drawing/2014/main" id="{032003B6-4D29-8F41-BA0E-8E7CD8305479}"/>
              </a:ext>
            </a:extLst>
          </p:cNvPr>
          <p:cNvSpPr/>
          <p:nvPr/>
        </p:nvSpPr>
        <p:spPr>
          <a:xfrm>
            <a:off x="7796745" y="3736948"/>
            <a:ext cx="720000" cy="720000"/>
          </a:xfrm>
          <a:prstGeom prst="plus">
            <a:avLst>
              <a:gd name="adj" fmla="val 432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십자형[C] 45">
            <a:extLst>
              <a:ext uri="{FF2B5EF4-FFF2-40B4-BE49-F238E27FC236}">
                <a16:creationId xmlns:a16="http://schemas.microsoft.com/office/drawing/2014/main" id="{B32193E2-AC6D-AB4D-BAE1-4A2CE1FBDBCE}"/>
              </a:ext>
            </a:extLst>
          </p:cNvPr>
          <p:cNvSpPr/>
          <p:nvPr/>
        </p:nvSpPr>
        <p:spPr>
          <a:xfrm>
            <a:off x="7796745" y="5463087"/>
            <a:ext cx="720000" cy="720000"/>
          </a:xfrm>
          <a:prstGeom prst="plus">
            <a:avLst>
              <a:gd name="adj" fmla="val 432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5D9052-EDE6-A517-1976-B9917E273269}"/>
              </a:ext>
            </a:extLst>
          </p:cNvPr>
          <p:cNvSpPr/>
          <p:nvPr/>
        </p:nvSpPr>
        <p:spPr>
          <a:xfrm>
            <a:off x="346894" y="5045816"/>
            <a:ext cx="2355998" cy="61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D98C320-EFFC-09DF-0350-E00D6762D264}"/>
              </a:ext>
            </a:extLst>
          </p:cNvPr>
          <p:cNvSpPr/>
          <p:nvPr/>
        </p:nvSpPr>
        <p:spPr>
          <a:xfrm>
            <a:off x="451757" y="5327115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Location#6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곱하기 기호 72">
            <a:extLst>
              <a:ext uri="{FF2B5EF4-FFF2-40B4-BE49-F238E27FC236}">
                <a16:creationId xmlns:a16="http://schemas.microsoft.com/office/drawing/2014/main" id="{9E8F1E6B-7652-88B6-95D9-FD3C13CF3D67}"/>
              </a:ext>
            </a:extLst>
          </p:cNvPr>
          <p:cNvSpPr/>
          <p:nvPr/>
        </p:nvSpPr>
        <p:spPr>
          <a:xfrm>
            <a:off x="2303905" y="5303912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FACC63-367F-C82E-58FB-7E64F34E0997}"/>
              </a:ext>
            </a:extLst>
          </p:cNvPr>
          <p:cNvSpPr/>
          <p:nvPr/>
        </p:nvSpPr>
        <p:spPr>
          <a:xfrm>
            <a:off x="346893" y="5715087"/>
            <a:ext cx="2342455" cy="21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7FFE64-74D3-DDF3-F804-64AB4C220C19}"/>
              </a:ext>
            </a:extLst>
          </p:cNvPr>
          <p:cNvSpPr/>
          <p:nvPr/>
        </p:nvSpPr>
        <p:spPr>
          <a:xfrm>
            <a:off x="346894" y="5953186"/>
            <a:ext cx="2355998" cy="61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E0524F0-B988-E38E-8094-5E977591B29E}"/>
              </a:ext>
            </a:extLst>
          </p:cNvPr>
          <p:cNvSpPr/>
          <p:nvPr/>
        </p:nvSpPr>
        <p:spPr>
          <a:xfrm>
            <a:off x="451757" y="6234485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</a:t>
            </a:r>
            <a:r>
              <a:rPr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Location#N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곱하기 기호 72">
            <a:extLst>
              <a:ext uri="{FF2B5EF4-FFF2-40B4-BE49-F238E27FC236}">
                <a16:creationId xmlns:a16="http://schemas.microsoft.com/office/drawing/2014/main" id="{A8C386EF-AD45-D134-8118-5E9A74956CC6}"/>
              </a:ext>
            </a:extLst>
          </p:cNvPr>
          <p:cNvSpPr/>
          <p:nvPr/>
        </p:nvSpPr>
        <p:spPr>
          <a:xfrm>
            <a:off x="2303905" y="6211282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8B43D68-AEA1-D0D1-F38A-9F739C231536}"/>
              </a:ext>
            </a:extLst>
          </p:cNvPr>
          <p:cNvSpPr/>
          <p:nvPr/>
        </p:nvSpPr>
        <p:spPr>
          <a:xfrm>
            <a:off x="4416819" y="6148987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</a:t>
            </a:r>
            <a:r>
              <a:rPr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Location#N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곱하기 기호 64">
            <a:extLst>
              <a:ext uri="{FF2B5EF4-FFF2-40B4-BE49-F238E27FC236}">
                <a16:creationId xmlns:a16="http://schemas.microsoft.com/office/drawing/2014/main" id="{AA7E1723-25EB-88B7-4B4F-C8316C9C77DD}"/>
              </a:ext>
            </a:extLst>
          </p:cNvPr>
          <p:cNvSpPr/>
          <p:nvPr/>
        </p:nvSpPr>
        <p:spPr>
          <a:xfrm>
            <a:off x="6279790" y="6130700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4D06D-8447-8CB7-9FC3-DB21D0D2E5FE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8EDB210-EAD6-0484-A4E3-382D8575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16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41B74-C242-D748-A890-C5F64B1CB1FB}"/>
              </a:ext>
            </a:extLst>
          </p:cNvPr>
          <p:cNvSpPr txBox="1"/>
          <p:nvPr/>
        </p:nvSpPr>
        <p:spPr>
          <a:xfrm>
            <a:off x="334963" y="1101904"/>
            <a:ext cx="11522074" cy="1263730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Buggy Block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Constitute each data that includes a buggy chunk in a multi-buggy chunk and its “top-1 buggy context” to achieve better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6B1EC-1BAB-A64D-9285-A4E9ED2DF3D6}"/>
              </a:ext>
            </a:extLst>
          </p:cNvPr>
          <p:cNvSpPr txBox="1"/>
          <p:nvPr/>
        </p:nvSpPr>
        <p:spPr>
          <a:xfrm>
            <a:off x="350637" y="2419374"/>
            <a:ext cx="2415521" cy="539942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multi chunk </a:t>
            </a:r>
          </a:p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26340-A25B-5646-B42F-B3F85F07D007}"/>
              </a:ext>
            </a:extLst>
          </p:cNvPr>
          <p:cNvSpPr/>
          <p:nvPr/>
        </p:nvSpPr>
        <p:spPr>
          <a:xfrm>
            <a:off x="346893" y="4819016"/>
            <a:ext cx="2342455" cy="21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90E553-9341-2944-A698-AD1D6E2795EB}"/>
              </a:ext>
            </a:extLst>
          </p:cNvPr>
          <p:cNvSpPr/>
          <p:nvPr/>
        </p:nvSpPr>
        <p:spPr>
          <a:xfrm>
            <a:off x="337132" y="3945560"/>
            <a:ext cx="2355998" cy="21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51A3E-E3CB-134D-8816-4FFF2B31987E}"/>
              </a:ext>
            </a:extLst>
          </p:cNvPr>
          <p:cNvSpPr/>
          <p:nvPr/>
        </p:nvSpPr>
        <p:spPr>
          <a:xfrm>
            <a:off x="346894" y="2991721"/>
            <a:ext cx="2348240" cy="93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F94B1-07B1-BF46-8C1C-94EEF9230A1F}"/>
              </a:ext>
            </a:extLst>
          </p:cNvPr>
          <p:cNvSpPr/>
          <p:nvPr/>
        </p:nvSpPr>
        <p:spPr>
          <a:xfrm>
            <a:off x="451757" y="3273440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Location#1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곱하기 기호 56">
            <a:extLst>
              <a:ext uri="{FF2B5EF4-FFF2-40B4-BE49-F238E27FC236}">
                <a16:creationId xmlns:a16="http://schemas.microsoft.com/office/drawing/2014/main" id="{70160DBD-10AE-FC49-B563-DB40A2A741C6}"/>
              </a:ext>
            </a:extLst>
          </p:cNvPr>
          <p:cNvSpPr/>
          <p:nvPr/>
        </p:nvSpPr>
        <p:spPr>
          <a:xfrm>
            <a:off x="2302817" y="3261559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10C1CC-4F85-534E-B001-61653106186F}"/>
              </a:ext>
            </a:extLst>
          </p:cNvPr>
          <p:cNvSpPr/>
          <p:nvPr/>
        </p:nvSpPr>
        <p:spPr>
          <a:xfrm>
            <a:off x="452094" y="3605959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Location#2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곱하기 기호 59">
            <a:extLst>
              <a:ext uri="{FF2B5EF4-FFF2-40B4-BE49-F238E27FC236}">
                <a16:creationId xmlns:a16="http://schemas.microsoft.com/office/drawing/2014/main" id="{E90792C9-F165-A74F-A272-D40F34EEC951}"/>
              </a:ext>
            </a:extLst>
          </p:cNvPr>
          <p:cNvSpPr/>
          <p:nvPr/>
        </p:nvSpPr>
        <p:spPr>
          <a:xfrm>
            <a:off x="2293938" y="3593577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07A47E-237E-B744-A765-41BF40CC5182}"/>
              </a:ext>
            </a:extLst>
          </p:cNvPr>
          <p:cNvSpPr/>
          <p:nvPr/>
        </p:nvSpPr>
        <p:spPr>
          <a:xfrm>
            <a:off x="346894" y="4179399"/>
            <a:ext cx="2355998" cy="61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081B72-89F0-9E4A-B410-CE68B748A0AE}"/>
              </a:ext>
            </a:extLst>
          </p:cNvPr>
          <p:cNvSpPr/>
          <p:nvPr/>
        </p:nvSpPr>
        <p:spPr>
          <a:xfrm>
            <a:off x="451757" y="4460698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Location#4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곱하기 기호 72">
            <a:extLst>
              <a:ext uri="{FF2B5EF4-FFF2-40B4-BE49-F238E27FC236}">
                <a16:creationId xmlns:a16="http://schemas.microsoft.com/office/drawing/2014/main" id="{3B75E8E1-103A-124F-A576-60CF15E1F6F9}"/>
              </a:ext>
            </a:extLst>
          </p:cNvPr>
          <p:cNvSpPr/>
          <p:nvPr/>
        </p:nvSpPr>
        <p:spPr>
          <a:xfrm>
            <a:off x="2303905" y="4437495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35E10F-E48B-BE4E-97E4-2FBCDBBDF5C7}"/>
              </a:ext>
            </a:extLst>
          </p:cNvPr>
          <p:cNvGrpSpPr/>
          <p:nvPr/>
        </p:nvGrpSpPr>
        <p:grpSpPr>
          <a:xfrm>
            <a:off x="1783757" y="2478362"/>
            <a:ext cx="828000" cy="432000"/>
            <a:chOff x="5098663" y="2476226"/>
            <a:chExt cx="1710000" cy="984585"/>
          </a:xfrm>
        </p:grpSpPr>
        <p:pic>
          <p:nvPicPr>
            <p:cNvPr id="22" name="Picture 8" descr="빨간색의 무료 벡터 그래픽">
              <a:extLst>
                <a:ext uri="{FF2B5EF4-FFF2-40B4-BE49-F238E27FC236}">
                  <a16:creationId xmlns:a16="http://schemas.microsoft.com/office/drawing/2014/main" id="{9FE1C24B-E75C-C440-BEA3-D2341BC51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검색의 무료 벡터 그래픽">
              <a:extLst>
                <a:ext uri="{FF2B5EF4-FFF2-40B4-BE49-F238E27FC236}">
                  <a16:creationId xmlns:a16="http://schemas.microsoft.com/office/drawing/2014/main" id="{0BE2C51D-4358-5F47-B388-C54D34E97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8EC628-77E7-8D4A-9773-E45529AA2FA9}"/>
              </a:ext>
            </a:extLst>
          </p:cNvPr>
          <p:cNvSpPr txBox="1"/>
          <p:nvPr/>
        </p:nvSpPr>
        <p:spPr>
          <a:xfrm>
            <a:off x="4326659" y="2451779"/>
            <a:ext cx="2415521" cy="539942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multi-buggy</a:t>
            </a:r>
          </a:p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chunk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D248EC-F7E7-C546-9B11-F674340AC5F3}"/>
              </a:ext>
            </a:extLst>
          </p:cNvPr>
          <p:cNvSpPr/>
          <p:nvPr/>
        </p:nvSpPr>
        <p:spPr>
          <a:xfrm>
            <a:off x="4285540" y="4948273"/>
            <a:ext cx="2383654" cy="2527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508D16-00D4-8F46-90D5-57107DD4CEF4}"/>
              </a:ext>
            </a:extLst>
          </p:cNvPr>
          <p:cNvSpPr/>
          <p:nvPr/>
        </p:nvSpPr>
        <p:spPr>
          <a:xfrm>
            <a:off x="4331797" y="3024126"/>
            <a:ext cx="3052616" cy="19070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 </a:t>
            </a:r>
          </a:p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Method Dependency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E6D5FF-C782-5F46-A9AE-1376C4367A5D}"/>
              </a:ext>
            </a:extLst>
          </p:cNvPr>
          <p:cNvSpPr/>
          <p:nvPr/>
        </p:nvSpPr>
        <p:spPr>
          <a:xfrm>
            <a:off x="4436660" y="3553291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Location#1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곱하기 기호 56">
            <a:extLst>
              <a:ext uri="{FF2B5EF4-FFF2-40B4-BE49-F238E27FC236}">
                <a16:creationId xmlns:a16="http://schemas.microsoft.com/office/drawing/2014/main" id="{C6CC31ED-9DDF-2A4F-BF2A-8615F48A6B77}"/>
              </a:ext>
            </a:extLst>
          </p:cNvPr>
          <p:cNvSpPr/>
          <p:nvPr/>
        </p:nvSpPr>
        <p:spPr>
          <a:xfrm>
            <a:off x="6295424" y="3537588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1D8C77-5A66-6643-80D2-AB52C3EDC5CA}"/>
              </a:ext>
            </a:extLst>
          </p:cNvPr>
          <p:cNvSpPr/>
          <p:nvPr/>
        </p:nvSpPr>
        <p:spPr>
          <a:xfrm>
            <a:off x="4436660" y="3929699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Location#2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곱하기 기호 59">
            <a:extLst>
              <a:ext uri="{FF2B5EF4-FFF2-40B4-BE49-F238E27FC236}">
                <a16:creationId xmlns:a16="http://schemas.microsoft.com/office/drawing/2014/main" id="{18E26428-1ACD-D548-9603-49F2EF8EA885}"/>
              </a:ext>
            </a:extLst>
          </p:cNvPr>
          <p:cNvSpPr/>
          <p:nvPr/>
        </p:nvSpPr>
        <p:spPr>
          <a:xfrm>
            <a:off x="6301773" y="3920346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C1F63-380A-2947-BD5C-7B1C74EA1326}"/>
              </a:ext>
            </a:extLst>
          </p:cNvPr>
          <p:cNvSpPr/>
          <p:nvPr/>
        </p:nvSpPr>
        <p:spPr>
          <a:xfrm>
            <a:off x="4311956" y="5219044"/>
            <a:ext cx="3052616" cy="1346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</a:p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Field Dependency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CA3DFF-46CE-5D4F-8A7C-71DF82A28FE9}"/>
              </a:ext>
            </a:extLst>
          </p:cNvPr>
          <p:cNvSpPr/>
          <p:nvPr/>
        </p:nvSpPr>
        <p:spPr>
          <a:xfrm>
            <a:off x="4416819" y="5766390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Location#4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곱하기 기호 64">
            <a:extLst>
              <a:ext uri="{FF2B5EF4-FFF2-40B4-BE49-F238E27FC236}">
                <a16:creationId xmlns:a16="http://schemas.microsoft.com/office/drawing/2014/main" id="{355B4200-261E-DF47-944F-39A39F1BD788}"/>
              </a:ext>
            </a:extLst>
          </p:cNvPr>
          <p:cNvSpPr/>
          <p:nvPr/>
        </p:nvSpPr>
        <p:spPr>
          <a:xfrm>
            <a:off x="6279790" y="5748103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222E3F-EDEA-4146-BC8F-C8B2A2DA5EE1}"/>
              </a:ext>
            </a:extLst>
          </p:cNvPr>
          <p:cNvSpPr/>
          <p:nvPr/>
        </p:nvSpPr>
        <p:spPr>
          <a:xfrm>
            <a:off x="4436660" y="4505566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Location#6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곱하기 기호 72">
            <a:extLst>
              <a:ext uri="{FF2B5EF4-FFF2-40B4-BE49-F238E27FC236}">
                <a16:creationId xmlns:a16="http://schemas.microsoft.com/office/drawing/2014/main" id="{BDB09773-7E60-2744-8696-9848474E745C}"/>
              </a:ext>
            </a:extLst>
          </p:cNvPr>
          <p:cNvSpPr/>
          <p:nvPr/>
        </p:nvSpPr>
        <p:spPr>
          <a:xfrm>
            <a:off x="6295218" y="4487419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649A0C4-0C4F-5A48-AE9C-394D121E9B00}"/>
              </a:ext>
            </a:extLst>
          </p:cNvPr>
          <p:cNvGrpSpPr/>
          <p:nvPr/>
        </p:nvGrpSpPr>
        <p:grpSpPr>
          <a:xfrm>
            <a:off x="5742943" y="2505750"/>
            <a:ext cx="828000" cy="432000"/>
            <a:chOff x="5098663" y="2476226"/>
            <a:chExt cx="1710000" cy="984585"/>
          </a:xfrm>
        </p:grpSpPr>
        <p:pic>
          <p:nvPicPr>
            <p:cNvPr id="39" name="Picture 8" descr="빨간색의 무료 벡터 그래픽">
              <a:extLst>
                <a:ext uri="{FF2B5EF4-FFF2-40B4-BE49-F238E27FC236}">
                  <a16:creationId xmlns:a16="http://schemas.microsoft.com/office/drawing/2014/main" id="{054D2DBB-74CA-964C-921F-9407ACA37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검색의 무료 벡터 그래픽">
              <a:extLst>
                <a:ext uri="{FF2B5EF4-FFF2-40B4-BE49-F238E27FC236}">
                  <a16:creationId xmlns:a16="http://schemas.microsoft.com/office/drawing/2014/main" id="{4888F296-67C4-4D45-B427-4F5FDA29D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B0EFC7-FE7F-3B4F-B129-4530D2957F1E}"/>
              </a:ext>
            </a:extLst>
          </p:cNvPr>
          <p:cNvSpPr/>
          <p:nvPr/>
        </p:nvSpPr>
        <p:spPr>
          <a:xfrm>
            <a:off x="4436661" y="4187146"/>
            <a:ext cx="2160000" cy="2992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0B3332-1530-D742-8D07-10CCB1AE11A0}"/>
              </a:ext>
            </a:extLst>
          </p:cNvPr>
          <p:cNvSpPr/>
          <p:nvPr/>
        </p:nvSpPr>
        <p:spPr>
          <a:xfrm>
            <a:off x="6616995" y="3764852"/>
            <a:ext cx="747578" cy="681061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</a:t>
            </a:r>
          </a:p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11AB48-B867-CC40-A2C6-F446BB3CC788}"/>
              </a:ext>
            </a:extLst>
          </p:cNvPr>
          <p:cNvSpPr/>
          <p:nvPr/>
        </p:nvSpPr>
        <p:spPr>
          <a:xfrm>
            <a:off x="6596661" y="5489213"/>
            <a:ext cx="679597" cy="415357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</a:t>
            </a:r>
          </a:p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938386-05CA-CA4F-97B4-A184EDF92608}"/>
              </a:ext>
            </a:extLst>
          </p:cNvPr>
          <p:cNvSpPr/>
          <p:nvPr/>
        </p:nvSpPr>
        <p:spPr>
          <a:xfrm>
            <a:off x="8808613" y="5089288"/>
            <a:ext cx="3052616" cy="151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Field’s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Top-1 Buggy Context</a:t>
            </a:r>
          </a:p>
          <a:p>
            <a:pPr latinLnBrk="0">
              <a:lnSpc>
                <a:spcPct val="150000"/>
              </a:lnSpc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method that uses the buggy field based on priority (in the order of constructors, setters, getter, and other methods)</a:t>
            </a:r>
            <a:endParaRPr lang="en-US" altLang="ko-K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97DD60-ABA0-7542-953A-7D88D35DF03C}"/>
              </a:ext>
            </a:extLst>
          </p:cNvPr>
          <p:cNvSpPr/>
          <p:nvPr/>
        </p:nvSpPr>
        <p:spPr>
          <a:xfrm>
            <a:off x="8808613" y="3523970"/>
            <a:ext cx="3052616" cy="12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Method’s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Top-1 Buggy Context</a:t>
            </a:r>
          </a:p>
          <a:p>
            <a:pPr latinLnBrk="0">
              <a:lnSpc>
                <a:spcPct val="150000"/>
              </a:lnSpc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method that shares most fields with the buggy method</a:t>
            </a:r>
            <a:endParaRPr lang="en-US" altLang="ko-K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화살표: 오른쪽 47">
            <a:extLst>
              <a:ext uri="{FF2B5EF4-FFF2-40B4-BE49-F238E27FC236}">
                <a16:creationId xmlns:a16="http://schemas.microsoft.com/office/drawing/2014/main" id="{E58B01EA-BAFE-3840-AC21-01B0D2D6B3AF}"/>
              </a:ext>
            </a:extLst>
          </p:cNvPr>
          <p:cNvSpPr/>
          <p:nvPr/>
        </p:nvSpPr>
        <p:spPr>
          <a:xfrm>
            <a:off x="2975284" y="4041495"/>
            <a:ext cx="1080000" cy="108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십자형[C] 2">
            <a:extLst>
              <a:ext uri="{FF2B5EF4-FFF2-40B4-BE49-F238E27FC236}">
                <a16:creationId xmlns:a16="http://schemas.microsoft.com/office/drawing/2014/main" id="{032003B6-4D29-8F41-BA0E-8E7CD8305479}"/>
              </a:ext>
            </a:extLst>
          </p:cNvPr>
          <p:cNvSpPr/>
          <p:nvPr/>
        </p:nvSpPr>
        <p:spPr>
          <a:xfrm>
            <a:off x="7796745" y="3736948"/>
            <a:ext cx="720000" cy="720000"/>
          </a:xfrm>
          <a:prstGeom prst="plus">
            <a:avLst>
              <a:gd name="adj" fmla="val 432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십자형[C] 45">
            <a:extLst>
              <a:ext uri="{FF2B5EF4-FFF2-40B4-BE49-F238E27FC236}">
                <a16:creationId xmlns:a16="http://schemas.microsoft.com/office/drawing/2014/main" id="{B32193E2-AC6D-AB4D-BAE1-4A2CE1FBDBCE}"/>
              </a:ext>
            </a:extLst>
          </p:cNvPr>
          <p:cNvSpPr/>
          <p:nvPr/>
        </p:nvSpPr>
        <p:spPr>
          <a:xfrm>
            <a:off x="7796745" y="5463087"/>
            <a:ext cx="720000" cy="720000"/>
          </a:xfrm>
          <a:prstGeom prst="plus">
            <a:avLst>
              <a:gd name="adj" fmla="val 432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5D9052-EDE6-A517-1976-B9917E273269}"/>
              </a:ext>
            </a:extLst>
          </p:cNvPr>
          <p:cNvSpPr/>
          <p:nvPr/>
        </p:nvSpPr>
        <p:spPr>
          <a:xfrm>
            <a:off x="346894" y="5045816"/>
            <a:ext cx="2355998" cy="61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D98C320-EFFC-09DF-0350-E00D6762D264}"/>
              </a:ext>
            </a:extLst>
          </p:cNvPr>
          <p:cNvSpPr/>
          <p:nvPr/>
        </p:nvSpPr>
        <p:spPr>
          <a:xfrm>
            <a:off x="451757" y="5327115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Location#6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곱하기 기호 72">
            <a:extLst>
              <a:ext uri="{FF2B5EF4-FFF2-40B4-BE49-F238E27FC236}">
                <a16:creationId xmlns:a16="http://schemas.microsoft.com/office/drawing/2014/main" id="{9E8F1E6B-7652-88B6-95D9-FD3C13CF3D67}"/>
              </a:ext>
            </a:extLst>
          </p:cNvPr>
          <p:cNvSpPr/>
          <p:nvPr/>
        </p:nvSpPr>
        <p:spPr>
          <a:xfrm>
            <a:off x="2303905" y="5303912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FACC63-367F-C82E-58FB-7E64F34E0997}"/>
              </a:ext>
            </a:extLst>
          </p:cNvPr>
          <p:cNvSpPr/>
          <p:nvPr/>
        </p:nvSpPr>
        <p:spPr>
          <a:xfrm>
            <a:off x="346893" y="5715087"/>
            <a:ext cx="2342455" cy="21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7FFE64-74D3-DDF3-F804-64AB4C220C19}"/>
              </a:ext>
            </a:extLst>
          </p:cNvPr>
          <p:cNvSpPr/>
          <p:nvPr/>
        </p:nvSpPr>
        <p:spPr>
          <a:xfrm>
            <a:off x="346894" y="5953186"/>
            <a:ext cx="2355998" cy="61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E0524F0-B988-E38E-8094-5E977591B29E}"/>
              </a:ext>
            </a:extLst>
          </p:cNvPr>
          <p:cNvSpPr/>
          <p:nvPr/>
        </p:nvSpPr>
        <p:spPr>
          <a:xfrm>
            <a:off x="451757" y="6234485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</a:t>
            </a:r>
            <a:r>
              <a:rPr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Location#N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곱하기 기호 72">
            <a:extLst>
              <a:ext uri="{FF2B5EF4-FFF2-40B4-BE49-F238E27FC236}">
                <a16:creationId xmlns:a16="http://schemas.microsoft.com/office/drawing/2014/main" id="{A8C386EF-AD45-D134-8118-5E9A74956CC6}"/>
              </a:ext>
            </a:extLst>
          </p:cNvPr>
          <p:cNvSpPr/>
          <p:nvPr/>
        </p:nvSpPr>
        <p:spPr>
          <a:xfrm>
            <a:off x="2303905" y="6211282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8B43D68-AEA1-D0D1-F38A-9F739C231536}"/>
              </a:ext>
            </a:extLst>
          </p:cNvPr>
          <p:cNvSpPr/>
          <p:nvPr/>
        </p:nvSpPr>
        <p:spPr>
          <a:xfrm>
            <a:off x="4416819" y="6148987"/>
            <a:ext cx="2160000" cy="25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</a:t>
            </a:r>
            <a:r>
              <a:rPr lang="en-US" altLang="ko-K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Location#N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곱하기 기호 64">
            <a:extLst>
              <a:ext uri="{FF2B5EF4-FFF2-40B4-BE49-F238E27FC236}">
                <a16:creationId xmlns:a16="http://schemas.microsoft.com/office/drawing/2014/main" id="{AA7E1723-25EB-88B7-4B4F-C8316C9C77DD}"/>
              </a:ext>
            </a:extLst>
          </p:cNvPr>
          <p:cNvSpPr/>
          <p:nvPr/>
        </p:nvSpPr>
        <p:spPr>
          <a:xfrm>
            <a:off x="6279790" y="6130700"/>
            <a:ext cx="288000" cy="288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4D06D-8447-8CB7-9FC3-DB21D0D2E5FE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8EDB210-EAD6-0484-A4E3-382D8575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5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09244-066E-A441-BB13-5D77F6D3D544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41B74-C242-D748-A890-C5F64B1CB1FB}"/>
              </a:ext>
            </a:extLst>
          </p:cNvPr>
          <p:cNvSpPr txBox="1"/>
          <p:nvPr/>
        </p:nvSpPr>
        <p:spPr>
          <a:xfrm>
            <a:off x="334962" y="1089025"/>
            <a:ext cx="11522074" cy="1633062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CodeBERT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[4]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specific BERT [5] model for source code datasets</a:t>
            </a:r>
            <a:endParaRPr kumimoji="1" lang="en-US" altLang="ko-Kore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Be fine-tuned by buggy blocks and generate</a:t>
            </a:r>
            <a:r>
              <a:rPr kumimoji="1" lang="en-US" altLang="ko-KR" sz="1600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a set of candidate patches per buggy block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742950" lvl="1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3A13AA-D180-3B4D-B627-D62A4DE3E8C3}"/>
              </a:ext>
            </a:extLst>
          </p:cNvPr>
          <p:cNvSpPr/>
          <p:nvPr/>
        </p:nvSpPr>
        <p:spPr>
          <a:xfrm>
            <a:off x="334963" y="2982996"/>
            <a:ext cx="3600000" cy="3492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ko-Kore-KR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pre-trained </a:t>
            </a:r>
            <a:br>
              <a:rPr kumimoji="1" lang="en-US" altLang="ko-Kore-KR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</a:p>
          <a:p>
            <a:pPr algn="ctr">
              <a:lnSpc>
                <a:spcPct val="150000"/>
              </a:lnSpc>
            </a:pPr>
            <a:endParaRPr kumimoji="1" lang="en-US" altLang="ko-Kore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Masked Language modeling </a:t>
            </a:r>
            <a:b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(MLM)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Replaced token detection </a:t>
            </a:r>
            <a:b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(RTD)</a:t>
            </a:r>
            <a:endParaRPr kumimoji="1" lang="ko-Kore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CC8602-F37A-D948-A457-FD4021C559E7}"/>
              </a:ext>
            </a:extLst>
          </p:cNvPr>
          <p:cNvSpPr/>
          <p:nvPr/>
        </p:nvSpPr>
        <p:spPr>
          <a:xfrm>
            <a:off x="8257036" y="2991134"/>
            <a:ext cx="3600000" cy="3492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ko-Kore-KR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tokenization </a:t>
            </a:r>
            <a:br>
              <a:rPr kumimoji="1" lang="en-US" altLang="ko-Kore-KR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algn="ctr" latinLnBrk="0">
              <a:lnSpc>
                <a:spcPct val="150000"/>
              </a:lnSpc>
            </a:pPr>
            <a:endParaRPr kumimoji="1" lang="en-US" altLang="ko-Kore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Byte-pair encoding (BPE)</a:t>
            </a:r>
            <a:b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A sub-word tokenization method to prevent OOV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8215C4-9314-EE47-9A54-7A146730A9F4}"/>
              </a:ext>
            </a:extLst>
          </p:cNvPr>
          <p:cNvSpPr/>
          <p:nvPr/>
        </p:nvSpPr>
        <p:spPr>
          <a:xfrm>
            <a:off x="4294800" y="2991134"/>
            <a:ext cx="3600000" cy="3492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ko-Kore-KR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pre-trained </a:t>
            </a:r>
            <a:br>
              <a:rPr kumimoji="1" lang="en-US" altLang="ko-Kore-KR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ore-KR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languages</a:t>
            </a:r>
          </a:p>
          <a:p>
            <a:pPr algn="ctr">
              <a:lnSpc>
                <a:spcPct val="150000"/>
              </a:lnSpc>
            </a:pPr>
            <a:endParaRPr kumimoji="1" lang="en-US" altLang="ko-Kore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ore-K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kumimoji="1" lang="en-US" altLang="ko-Kore-K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ore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endParaRPr kumimoji="1" lang="ko-Kore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7F073-ADCB-58C8-8A24-AA6FBDEC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4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0EE6942A-1569-1F41-BB3D-B47880DA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3" y="1089025"/>
            <a:ext cx="5040000" cy="39534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41B74-C242-D748-A890-C5F64B1CB1FB}"/>
              </a:ext>
            </a:extLst>
          </p:cNvPr>
          <p:cNvSpPr txBox="1"/>
          <p:nvPr/>
        </p:nvSpPr>
        <p:spPr>
          <a:xfrm>
            <a:off x="6095999" y="1101904"/>
            <a:ext cx="5761037" cy="3297941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Buggy Block</a:t>
            </a: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Extract buggy chunks (</a:t>
            </a:r>
            <a:r>
              <a:rPr lang="en-US" altLang="ko-KR" sz="150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Red boxes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), their top-1 buggy contexts (</a:t>
            </a:r>
            <a:r>
              <a:rPr lang="en-US" altLang="ko-KR" sz="1500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Blue boxes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), and their fixed chunks (</a:t>
            </a:r>
            <a:r>
              <a:rPr lang="en-US" altLang="ko-KR" sz="1500" dirty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Green boxes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 based on ingredients</a:t>
            </a:r>
          </a:p>
          <a:p>
            <a:pPr marL="800100" lvl="1" indent="-3429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ore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Because a fixed chunk indicates a fixed version of a buggy chunk, it is labeled for the buggy chunk.</a:t>
            </a:r>
          </a:p>
          <a:p>
            <a:pPr marL="800100" lvl="1" indent="-3429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ore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The ingredients consist of methods, fields, differences, and repaired locations between buggy code and fixed code.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30C85-F46C-884B-BD26-E98A92CC79A9}"/>
              </a:ext>
            </a:extLst>
          </p:cNvPr>
          <p:cNvSpPr txBox="1"/>
          <p:nvPr/>
        </p:nvSpPr>
        <p:spPr>
          <a:xfrm>
            <a:off x="334963" y="5042500"/>
            <a:ext cx="576602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800" b="1" dirty="0">
                <a:latin typeface="Arial" panose="020B0604020202020204" pitchFamily="34" charset="0"/>
                <a:cs typeface="Arial" panose="020B0604020202020204" pitchFamily="34" charset="0"/>
              </a:rPr>
              <a:t>(1) Ingredient Extraction in Fig. 2 </a:t>
            </a:r>
          </a:p>
          <a:p>
            <a:pPr algn="ctr">
              <a:lnSpc>
                <a:spcPct val="150000"/>
              </a:lnSpc>
            </a:pPr>
            <a:r>
              <a:rPr lang="en" altLang="ko-Kore-KR" sz="1800" b="1" dirty="0">
                <a:latin typeface="Arial" panose="020B0604020202020204" pitchFamily="34" charset="0"/>
                <a:cs typeface="Arial" panose="020B0604020202020204" pitchFamily="34" charset="0"/>
              </a:rPr>
              <a:t>(M: Method, F: Field, R: Relationship,</a:t>
            </a:r>
            <a:br>
              <a:rPr lang="en" altLang="ko-Kore-KR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800" b="1" dirty="0">
                <a:latin typeface="Arial" panose="020B0604020202020204" pitchFamily="34" charset="0"/>
                <a:cs typeface="Arial" panose="020B0604020202020204" pitchFamily="34" charset="0"/>
              </a:rPr>
              <a:t>D: Difference, RL: Repaired Location) </a:t>
            </a: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7A2C946F-E89F-4F40-BFAE-4C71F64C39CC}"/>
              </a:ext>
            </a:extLst>
          </p:cNvPr>
          <p:cNvSpPr/>
          <p:nvPr/>
        </p:nvSpPr>
        <p:spPr>
          <a:xfrm>
            <a:off x="892083" y="1854937"/>
            <a:ext cx="1366560" cy="141867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2C355E2C-029A-824E-AC3A-14DE38C7CD2C}"/>
              </a:ext>
            </a:extLst>
          </p:cNvPr>
          <p:cNvSpPr/>
          <p:nvPr/>
        </p:nvSpPr>
        <p:spPr>
          <a:xfrm>
            <a:off x="892083" y="2876017"/>
            <a:ext cx="1366560" cy="141867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D4CB6B4D-4FF2-E048-90AE-AB888B0E1670}"/>
              </a:ext>
            </a:extLst>
          </p:cNvPr>
          <p:cNvSpPr/>
          <p:nvPr/>
        </p:nvSpPr>
        <p:spPr>
          <a:xfrm>
            <a:off x="882864" y="3700708"/>
            <a:ext cx="596312" cy="137931"/>
          </a:xfrm>
          <a:prstGeom prst="frame">
            <a:avLst>
              <a:gd name="adj1" fmla="val 187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955E6F29-2AC9-024B-BDC7-9D8335107AAF}"/>
              </a:ext>
            </a:extLst>
          </p:cNvPr>
          <p:cNvSpPr/>
          <p:nvPr/>
        </p:nvSpPr>
        <p:spPr>
          <a:xfrm>
            <a:off x="900793" y="4382054"/>
            <a:ext cx="596312" cy="137931"/>
          </a:xfrm>
          <a:prstGeom prst="frame">
            <a:avLst>
              <a:gd name="adj1" fmla="val 187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7A0918D6-9DE5-8C4A-90E4-C379EC5F457B}"/>
              </a:ext>
            </a:extLst>
          </p:cNvPr>
          <p:cNvSpPr/>
          <p:nvPr/>
        </p:nvSpPr>
        <p:spPr>
          <a:xfrm>
            <a:off x="2675466" y="2121711"/>
            <a:ext cx="1261267" cy="141867"/>
          </a:xfrm>
          <a:prstGeom prst="frame">
            <a:avLst>
              <a:gd name="adj1" fmla="val 187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C586EFEB-8763-C447-A851-C8BDF4150884}"/>
              </a:ext>
            </a:extLst>
          </p:cNvPr>
          <p:cNvSpPr/>
          <p:nvPr/>
        </p:nvSpPr>
        <p:spPr>
          <a:xfrm>
            <a:off x="2678676" y="2553250"/>
            <a:ext cx="1261267" cy="141867"/>
          </a:xfrm>
          <a:prstGeom prst="frame">
            <a:avLst>
              <a:gd name="adj1" fmla="val 187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CEA61-79E3-8D44-CCC8-5BC4C38FDE20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C5591C-06D1-B441-2FA0-2B72E4DB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0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227D55C-F656-0987-366B-7243E030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47" y="1101904"/>
            <a:ext cx="4860000" cy="50006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41B74-C242-D748-A890-C5F64B1CB1FB}"/>
              </a:ext>
            </a:extLst>
          </p:cNvPr>
          <p:cNvSpPr txBox="1"/>
          <p:nvPr/>
        </p:nvSpPr>
        <p:spPr>
          <a:xfrm>
            <a:off x="6095999" y="1101904"/>
            <a:ext cx="5761037" cy="1220385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Buggy Block</a:t>
            </a: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 startAt="2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Construct the tokens of the buggy chunks and their buggy contexts (</a:t>
            </a:r>
            <a:r>
              <a:rPr lang="en-US" altLang="ko-KR" sz="150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Red boxes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 into buggy blocks (</a:t>
            </a:r>
            <a:r>
              <a:rPr lang="en-US" altLang="ko-KR" sz="1500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Blue boxes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DBD8-E2F8-A946-B8D7-142776319F4A}"/>
              </a:ext>
            </a:extLst>
          </p:cNvPr>
          <p:cNvSpPr txBox="1"/>
          <p:nvPr/>
        </p:nvSpPr>
        <p:spPr>
          <a:xfrm>
            <a:off x="333764" y="6007360"/>
            <a:ext cx="5761036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(2) Buggy Block Preprocessing in Fig. 2 </a:t>
            </a:r>
          </a:p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(ST: Special Tokens, TR: Truncation)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68C593-4B02-E146-B4D1-954BD7773DE6}"/>
              </a:ext>
            </a:extLst>
          </p:cNvPr>
          <p:cNvSpPr/>
          <p:nvPr/>
        </p:nvSpPr>
        <p:spPr>
          <a:xfrm>
            <a:off x="897070" y="2875678"/>
            <a:ext cx="1404000" cy="82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D744F7-4900-D841-AA55-94C0E412F9DF}"/>
              </a:ext>
            </a:extLst>
          </p:cNvPr>
          <p:cNvSpPr/>
          <p:nvPr/>
        </p:nvSpPr>
        <p:spPr>
          <a:xfrm>
            <a:off x="2367007" y="2875680"/>
            <a:ext cx="1404000" cy="82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23B948-7BAC-C048-B422-7EEFB3C12672}"/>
              </a:ext>
            </a:extLst>
          </p:cNvPr>
          <p:cNvSpPr/>
          <p:nvPr/>
        </p:nvSpPr>
        <p:spPr>
          <a:xfrm>
            <a:off x="889575" y="1617825"/>
            <a:ext cx="1404000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3F2603-1AB4-B54E-B90A-D06BB310D90D}"/>
              </a:ext>
            </a:extLst>
          </p:cNvPr>
          <p:cNvSpPr/>
          <p:nvPr/>
        </p:nvSpPr>
        <p:spPr>
          <a:xfrm>
            <a:off x="2374441" y="1617707"/>
            <a:ext cx="1404000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E16C28-AB09-F047-A962-EC3B984BE07A}"/>
              </a:ext>
            </a:extLst>
          </p:cNvPr>
          <p:cNvSpPr/>
          <p:nvPr/>
        </p:nvSpPr>
        <p:spPr>
          <a:xfrm>
            <a:off x="913222" y="3864372"/>
            <a:ext cx="2808000" cy="90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29F0B-CC38-3048-BC6D-51DF7E6B59B0}"/>
              </a:ext>
            </a:extLst>
          </p:cNvPr>
          <p:cNvSpPr/>
          <p:nvPr/>
        </p:nvSpPr>
        <p:spPr>
          <a:xfrm>
            <a:off x="938871" y="2077413"/>
            <a:ext cx="1080000" cy="324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555E-B827-0FC6-6057-850CFA85CBCC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EE1F1-E702-C894-35E9-5A54389C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2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227D55C-F656-0987-366B-7243E030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47" y="1101904"/>
            <a:ext cx="4860000" cy="50006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41B74-C242-D748-A890-C5F64B1CB1FB}"/>
              </a:ext>
            </a:extLst>
          </p:cNvPr>
          <p:cNvSpPr txBox="1"/>
          <p:nvPr/>
        </p:nvSpPr>
        <p:spPr>
          <a:xfrm>
            <a:off x="6095999" y="1101904"/>
            <a:ext cx="5761037" cy="1220449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Buggy Block</a:t>
            </a: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 startAt="3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Add special tokens to each block and label for training, validation, and generation (</a:t>
            </a:r>
            <a:r>
              <a:rPr lang="en-US" altLang="ko-KR" sz="1500" dirty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Green boxes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DBD8-E2F8-A946-B8D7-142776319F4A}"/>
              </a:ext>
            </a:extLst>
          </p:cNvPr>
          <p:cNvSpPr txBox="1"/>
          <p:nvPr/>
        </p:nvSpPr>
        <p:spPr>
          <a:xfrm>
            <a:off x="333764" y="6007360"/>
            <a:ext cx="5761036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(2) Buggy Block Preprocessing in Fig. 2 </a:t>
            </a:r>
          </a:p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(ST: Special Tokens, TR: Truncation)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68C593-4B02-E146-B4D1-954BD7773DE6}"/>
              </a:ext>
            </a:extLst>
          </p:cNvPr>
          <p:cNvSpPr/>
          <p:nvPr/>
        </p:nvSpPr>
        <p:spPr>
          <a:xfrm>
            <a:off x="897070" y="2875678"/>
            <a:ext cx="1404000" cy="82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D744F7-4900-D841-AA55-94C0E412F9DF}"/>
              </a:ext>
            </a:extLst>
          </p:cNvPr>
          <p:cNvSpPr/>
          <p:nvPr/>
        </p:nvSpPr>
        <p:spPr>
          <a:xfrm>
            <a:off x="2367007" y="2875680"/>
            <a:ext cx="1404000" cy="82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8CB4E1-A2AE-BE48-92E9-2727CBD910B3}"/>
              </a:ext>
            </a:extLst>
          </p:cNvPr>
          <p:cNvSpPr/>
          <p:nvPr/>
        </p:nvSpPr>
        <p:spPr>
          <a:xfrm>
            <a:off x="3960791" y="2886398"/>
            <a:ext cx="1296000" cy="684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23B948-7BAC-C048-B422-7EEFB3C12672}"/>
              </a:ext>
            </a:extLst>
          </p:cNvPr>
          <p:cNvSpPr/>
          <p:nvPr/>
        </p:nvSpPr>
        <p:spPr>
          <a:xfrm>
            <a:off x="889575" y="1617825"/>
            <a:ext cx="1404000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3F2603-1AB4-B54E-B90A-D06BB310D90D}"/>
              </a:ext>
            </a:extLst>
          </p:cNvPr>
          <p:cNvSpPr/>
          <p:nvPr/>
        </p:nvSpPr>
        <p:spPr>
          <a:xfrm>
            <a:off x="2374441" y="1617707"/>
            <a:ext cx="1404000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F1B20-6367-CB4F-848B-1CBDA087AFAF}"/>
              </a:ext>
            </a:extLst>
          </p:cNvPr>
          <p:cNvSpPr/>
          <p:nvPr/>
        </p:nvSpPr>
        <p:spPr>
          <a:xfrm>
            <a:off x="3960791" y="1621809"/>
            <a:ext cx="1296000" cy="288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E16C28-AB09-F047-A962-EC3B984BE07A}"/>
              </a:ext>
            </a:extLst>
          </p:cNvPr>
          <p:cNvSpPr/>
          <p:nvPr/>
        </p:nvSpPr>
        <p:spPr>
          <a:xfrm>
            <a:off x="913222" y="3864372"/>
            <a:ext cx="2808000" cy="90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29F0B-CC38-3048-BC6D-51DF7E6B59B0}"/>
              </a:ext>
            </a:extLst>
          </p:cNvPr>
          <p:cNvSpPr/>
          <p:nvPr/>
        </p:nvSpPr>
        <p:spPr>
          <a:xfrm>
            <a:off x="938871" y="2077413"/>
            <a:ext cx="1080000" cy="324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E06E41-EA57-9E49-8814-A9D967C13591}"/>
              </a:ext>
            </a:extLst>
          </p:cNvPr>
          <p:cNvSpPr/>
          <p:nvPr/>
        </p:nvSpPr>
        <p:spPr>
          <a:xfrm>
            <a:off x="913222" y="4838375"/>
            <a:ext cx="2808000" cy="900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159C01-62BA-1A4B-A05A-20B73687567C}"/>
              </a:ext>
            </a:extLst>
          </p:cNvPr>
          <p:cNvSpPr/>
          <p:nvPr/>
        </p:nvSpPr>
        <p:spPr>
          <a:xfrm>
            <a:off x="898353" y="2033366"/>
            <a:ext cx="2880000" cy="396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555E-B827-0FC6-6057-850CFA85CBCC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EE1F1-E702-C894-35E9-5A54389C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85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DBEF6716-2852-01E4-1B4D-D90E9429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0" y="1195406"/>
            <a:ext cx="4320000" cy="403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41B74-C242-D748-A890-C5F64B1CB1FB}"/>
              </a:ext>
            </a:extLst>
          </p:cNvPr>
          <p:cNvSpPr txBox="1"/>
          <p:nvPr/>
        </p:nvSpPr>
        <p:spPr>
          <a:xfrm>
            <a:off x="6095999" y="1101904"/>
            <a:ext cx="5761037" cy="2259195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Buggy Block</a:t>
            </a: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 startAt="4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Fine-tune a pre-trained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CodeBERT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by inserting buggy blocks for training or validation with their labels (</a:t>
            </a:r>
            <a:r>
              <a:rPr lang="en-US" altLang="ko-KR" sz="150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Red boxes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 startAt="4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Generate candidate patches per buggy block for generation using a fine-tuned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CodeBERT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and its beam search decoder (</a:t>
            </a:r>
            <a:r>
              <a:rPr lang="en-US" altLang="ko-KR" sz="1500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Blue boxes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DBD8-E2F8-A946-B8D7-142776319F4A}"/>
              </a:ext>
            </a:extLst>
          </p:cNvPr>
          <p:cNvSpPr txBox="1"/>
          <p:nvPr/>
        </p:nvSpPr>
        <p:spPr>
          <a:xfrm>
            <a:off x="334963" y="5233139"/>
            <a:ext cx="5761037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(3) Fine-Tuning and (4) Patch Generation in Fig. 1 </a:t>
            </a:r>
          </a:p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(ST: Special Tokens, TR: Truncation)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555E-B827-0FC6-6057-850CFA85CBCC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EE1F1-E702-C894-35E9-5A54389C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240E12-7379-0F9E-467C-39BBB73F3AB3}"/>
              </a:ext>
            </a:extLst>
          </p:cNvPr>
          <p:cNvSpPr/>
          <p:nvPr/>
        </p:nvSpPr>
        <p:spPr>
          <a:xfrm>
            <a:off x="1655806" y="1138975"/>
            <a:ext cx="1584000" cy="20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95FBD-40AB-A3CB-C1FA-C3E775335672}"/>
              </a:ext>
            </a:extLst>
          </p:cNvPr>
          <p:cNvSpPr/>
          <p:nvPr/>
        </p:nvSpPr>
        <p:spPr>
          <a:xfrm>
            <a:off x="3345500" y="1138975"/>
            <a:ext cx="1584000" cy="2088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6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310813E-A42D-6AAB-8561-98231F098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96" y="2093896"/>
            <a:ext cx="2880000" cy="253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17F21-46B5-F54E-860C-A5A0339BBA0D}"/>
              </a:ext>
            </a:extLst>
          </p:cNvPr>
          <p:cNvSpPr txBox="1"/>
          <p:nvPr/>
        </p:nvSpPr>
        <p:spPr>
          <a:xfrm>
            <a:off x="330104" y="6256777"/>
            <a:ext cx="2960392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Buggy Code#1 of Fig.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B70FE-F634-E169-DE50-CD719FDEBA56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ea typeface="맑은 고딕" panose="020B0503020000020004" pitchFamily="34" charset="-127"/>
              </a:rPr>
              <a:t>Approach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465248-EA77-8220-47B2-1BAD6501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51EE1B-B048-6B4A-8952-F42AAC6CCFB1}"/>
              </a:ext>
            </a:extLst>
          </p:cNvPr>
          <p:cNvSpPr txBox="1"/>
          <p:nvPr/>
        </p:nvSpPr>
        <p:spPr>
          <a:xfrm>
            <a:off x="334963" y="1101904"/>
            <a:ext cx="11522074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Buggy Block for the first and second problems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n this slide, we generate 6 candidate patches per buggy chunk.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ADDB6D-EAB4-9747-A5E1-F0F3912828AE}"/>
              </a:ext>
            </a:extLst>
          </p:cNvPr>
          <p:cNvSpPr txBox="1"/>
          <p:nvPr/>
        </p:nvSpPr>
        <p:spPr>
          <a:xfrm>
            <a:off x="4285318" y="6256778"/>
            <a:ext cx="4409637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Buggy Code#1 of Fig. 2</a:t>
            </a: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2AFD6B33-0CAD-F493-8476-8B830CB90C28}"/>
              </a:ext>
            </a:extLst>
          </p:cNvPr>
          <p:cNvGrpSpPr/>
          <p:nvPr/>
        </p:nvGrpSpPr>
        <p:grpSpPr>
          <a:xfrm>
            <a:off x="5047853" y="2027124"/>
            <a:ext cx="2880000" cy="2535997"/>
            <a:chOff x="5050136" y="2037907"/>
            <a:chExt cx="2880000" cy="2535997"/>
          </a:xfrm>
        </p:grpSpPr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BE43D37C-FF87-F364-6408-36980C328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136" y="2037907"/>
              <a:ext cx="2880000" cy="253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액자 21">
              <a:extLst>
                <a:ext uri="{FF2B5EF4-FFF2-40B4-BE49-F238E27FC236}">
                  <a16:creationId xmlns:a16="http://schemas.microsoft.com/office/drawing/2014/main" id="{96003E9D-4C31-184B-A9F2-0AC9930C79A9}"/>
                </a:ext>
              </a:extLst>
            </p:cNvPr>
            <p:cNvSpPr/>
            <p:nvPr/>
          </p:nvSpPr>
          <p:spPr>
            <a:xfrm>
              <a:off x="5567872" y="3185311"/>
              <a:ext cx="2160000" cy="1008000"/>
            </a:xfrm>
            <a:prstGeom prst="frame">
              <a:avLst>
                <a:gd name="adj1" fmla="val 566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ko-Kore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액자 23">
              <a:extLst>
                <a:ext uri="{FF2B5EF4-FFF2-40B4-BE49-F238E27FC236}">
                  <a16:creationId xmlns:a16="http://schemas.microsoft.com/office/drawing/2014/main" id="{BFBBBB60-8CF1-7147-AC36-DA62A184B326}"/>
                </a:ext>
              </a:extLst>
            </p:cNvPr>
            <p:cNvSpPr/>
            <p:nvPr/>
          </p:nvSpPr>
          <p:spPr>
            <a:xfrm>
              <a:off x="5564012" y="2563309"/>
              <a:ext cx="2160000" cy="180000"/>
            </a:xfrm>
            <a:prstGeom prst="frame">
              <a:avLst>
                <a:gd name="adj1" fmla="val 1875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ko-Kore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5B049B-A77B-334D-9F52-634661E486EC}"/>
              </a:ext>
            </a:extLst>
          </p:cNvPr>
          <p:cNvSpPr txBox="1"/>
          <p:nvPr/>
        </p:nvSpPr>
        <p:spPr>
          <a:xfrm>
            <a:off x="390879" y="4681332"/>
            <a:ext cx="2931371" cy="11546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Original Patch Space for 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X 6 (</a:t>
            </a: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18) candidate patches 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three buggy chunks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755152-F3E9-2446-A5EE-D4AA196F8DC5}"/>
              </a:ext>
            </a:extLst>
          </p:cNvPr>
          <p:cNvSpPr txBox="1"/>
          <p:nvPr/>
        </p:nvSpPr>
        <p:spPr>
          <a:xfrm>
            <a:off x="4166995" y="4690251"/>
            <a:ext cx="4578735" cy="152400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Reduced Patch Space for 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2 X 6 (12) candidate patches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two buggy chunks in a multi-buggy chunk with a buggy field  and a buggy method</a:t>
            </a: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D84CEFD8-1AAE-404F-A853-96C808E51BBB}"/>
              </a:ext>
            </a:extLst>
          </p:cNvPr>
          <p:cNvCxnSpPr>
            <a:cxnSpLocks/>
            <a:stCxn id="13" idx="3"/>
            <a:endCxn id="25" idx="3"/>
          </p:cNvCxnSpPr>
          <p:nvPr/>
        </p:nvCxnSpPr>
        <p:spPr>
          <a:xfrm>
            <a:off x="3069084" y="2710625"/>
            <a:ext cx="253166" cy="2548045"/>
          </a:xfrm>
          <a:prstGeom prst="bentConnector3">
            <a:avLst>
              <a:gd name="adj1" fmla="val 190296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2C71F915-00A1-8F4D-93EF-C158049BEA68}"/>
              </a:ext>
            </a:extLst>
          </p:cNvPr>
          <p:cNvCxnSpPr>
            <a:cxnSpLocks/>
            <a:stCxn id="2" idx="3"/>
            <a:endCxn id="25" idx="3"/>
          </p:cNvCxnSpPr>
          <p:nvPr/>
        </p:nvCxnSpPr>
        <p:spPr>
          <a:xfrm>
            <a:off x="3067908" y="3582895"/>
            <a:ext cx="254342" cy="1675775"/>
          </a:xfrm>
          <a:prstGeom prst="bentConnector3">
            <a:avLst>
              <a:gd name="adj1" fmla="val 189879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액자 1">
            <a:extLst>
              <a:ext uri="{FF2B5EF4-FFF2-40B4-BE49-F238E27FC236}">
                <a16:creationId xmlns:a16="http://schemas.microsoft.com/office/drawing/2014/main" id="{A967E1B3-A16E-344C-B4BB-BD24CCC23952}"/>
              </a:ext>
            </a:extLst>
          </p:cNvPr>
          <p:cNvSpPr/>
          <p:nvPr/>
        </p:nvSpPr>
        <p:spPr>
          <a:xfrm>
            <a:off x="909084" y="3402895"/>
            <a:ext cx="2158824" cy="360000"/>
          </a:xfrm>
          <a:prstGeom prst="frame">
            <a:avLst>
              <a:gd name="adj1" fmla="val 1875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A32BF210-A2E4-9749-B6DE-B3E9424A06C7}"/>
              </a:ext>
            </a:extLst>
          </p:cNvPr>
          <p:cNvSpPr/>
          <p:nvPr/>
        </p:nvSpPr>
        <p:spPr>
          <a:xfrm>
            <a:off x="907906" y="3885777"/>
            <a:ext cx="2160001" cy="180000"/>
          </a:xfrm>
          <a:prstGeom prst="frame">
            <a:avLst>
              <a:gd name="adj1" fmla="val 1875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09820D33-6448-9C47-BA56-6033BDC5AED3}"/>
              </a:ext>
            </a:extLst>
          </p:cNvPr>
          <p:cNvSpPr/>
          <p:nvPr/>
        </p:nvSpPr>
        <p:spPr>
          <a:xfrm>
            <a:off x="909084" y="2620625"/>
            <a:ext cx="2160000" cy="180000"/>
          </a:xfrm>
          <a:prstGeom prst="frame">
            <a:avLst>
              <a:gd name="adj1" fmla="val 1875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78C7592D-D446-0742-A93E-DB6A87232518}"/>
              </a:ext>
            </a:extLst>
          </p:cNvPr>
          <p:cNvCxnSpPr>
            <a:cxnSpLocks/>
            <a:stCxn id="11" idx="3"/>
            <a:endCxn id="25" idx="3"/>
          </p:cNvCxnSpPr>
          <p:nvPr/>
        </p:nvCxnSpPr>
        <p:spPr>
          <a:xfrm>
            <a:off x="3067907" y="3975777"/>
            <a:ext cx="254343" cy="1282893"/>
          </a:xfrm>
          <a:prstGeom prst="bentConnector3">
            <a:avLst>
              <a:gd name="adj1" fmla="val 189879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F2DFA129-9E25-484D-AFDB-25B79DD0D82F}"/>
              </a:ext>
            </a:extLst>
          </p:cNvPr>
          <p:cNvCxnSpPr>
            <a:cxnSpLocks/>
            <a:stCxn id="24" idx="3"/>
            <a:endCxn id="26" idx="3"/>
          </p:cNvCxnSpPr>
          <p:nvPr/>
        </p:nvCxnSpPr>
        <p:spPr>
          <a:xfrm>
            <a:off x="7721729" y="2642526"/>
            <a:ext cx="1024001" cy="2809729"/>
          </a:xfrm>
          <a:prstGeom prst="bentConnector3">
            <a:avLst>
              <a:gd name="adj1" fmla="val 117492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7D9D878-641A-184F-983C-527D4DECED5E}"/>
              </a:ext>
            </a:extLst>
          </p:cNvPr>
          <p:cNvCxnSpPr>
            <a:cxnSpLocks/>
            <a:stCxn id="22" idx="3"/>
            <a:endCxn id="26" idx="3"/>
          </p:cNvCxnSpPr>
          <p:nvPr/>
        </p:nvCxnSpPr>
        <p:spPr>
          <a:xfrm>
            <a:off x="7725589" y="3678528"/>
            <a:ext cx="1020141" cy="1773727"/>
          </a:xfrm>
          <a:prstGeom prst="bentConnector3">
            <a:avLst>
              <a:gd name="adj1" fmla="val 117558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47">
            <a:extLst>
              <a:ext uri="{FF2B5EF4-FFF2-40B4-BE49-F238E27FC236}">
                <a16:creationId xmlns:a16="http://schemas.microsoft.com/office/drawing/2014/main" id="{B9F3FCE2-9585-DF49-9B30-3440F4D964CC}"/>
              </a:ext>
            </a:extLst>
          </p:cNvPr>
          <p:cNvSpPr/>
          <p:nvPr/>
        </p:nvSpPr>
        <p:spPr>
          <a:xfrm>
            <a:off x="3635730" y="2980910"/>
            <a:ext cx="720000" cy="72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3FC9CFB-F61D-3CA4-35B7-612AB5E7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908" y="1950599"/>
            <a:ext cx="2376000" cy="36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액자 1036">
            <a:extLst>
              <a:ext uri="{FF2B5EF4-FFF2-40B4-BE49-F238E27FC236}">
                <a16:creationId xmlns:a16="http://schemas.microsoft.com/office/drawing/2014/main" id="{FA7F1CAF-9867-3553-E24D-99796CC8D0A9}"/>
              </a:ext>
            </a:extLst>
          </p:cNvPr>
          <p:cNvSpPr/>
          <p:nvPr/>
        </p:nvSpPr>
        <p:spPr>
          <a:xfrm>
            <a:off x="9319465" y="3850508"/>
            <a:ext cx="2196000" cy="1620000"/>
          </a:xfrm>
          <a:prstGeom prst="frame">
            <a:avLst>
              <a:gd name="adj1" fmla="val 566"/>
            </a:avLst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38" name="액자 1037">
            <a:extLst>
              <a:ext uri="{FF2B5EF4-FFF2-40B4-BE49-F238E27FC236}">
                <a16:creationId xmlns:a16="http://schemas.microsoft.com/office/drawing/2014/main" id="{CEBD0E32-6C7A-108F-A25F-E68FF892D922}"/>
              </a:ext>
            </a:extLst>
          </p:cNvPr>
          <p:cNvSpPr/>
          <p:nvPr/>
        </p:nvSpPr>
        <p:spPr>
          <a:xfrm>
            <a:off x="9319465" y="2238600"/>
            <a:ext cx="2196000" cy="1620000"/>
          </a:xfrm>
          <a:prstGeom prst="frame">
            <a:avLst>
              <a:gd name="adj1" fmla="val 566"/>
            </a:avLst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39" name="꺾인 연결선[E] 1038">
            <a:extLst>
              <a:ext uri="{FF2B5EF4-FFF2-40B4-BE49-F238E27FC236}">
                <a16:creationId xmlns:a16="http://schemas.microsoft.com/office/drawing/2014/main" id="{CA02EC50-CE5A-17A9-0E05-F23A3B2BE5F5}"/>
              </a:ext>
            </a:extLst>
          </p:cNvPr>
          <p:cNvCxnSpPr>
            <a:cxnSpLocks/>
            <a:stCxn id="1038" idx="1"/>
            <a:endCxn id="26" idx="3"/>
          </p:cNvCxnSpPr>
          <p:nvPr/>
        </p:nvCxnSpPr>
        <p:spPr>
          <a:xfrm rot="10800000" flipV="1">
            <a:off x="8745731" y="3048599"/>
            <a:ext cx="573735" cy="2403655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꺾인 연결선[E] 1042">
            <a:extLst>
              <a:ext uri="{FF2B5EF4-FFF2-40B4-BE49-F238E27FC236}">
                <a16:creationId xmlns:a16="http://schemas.microsoft.com/office/drawing/2014/main" id="{33FCF4A7-75DF-60B0-0AAE-68E9E9F56F97}"/>
              </a:ext>
            </a:extLst>
          </p:cNvPr>
          <p:cNvCxnSpPr>
            <a:cxnSpLocks/>
            <a:stCxn id="1037" idx="1"/>
            <a:endCxn id="26" idx="3"/>
          </p:cNvCxnSpPr>
          <p:nvPr/>
        </p:nvCxnSpPr>
        <p:spPr>
          <a:xfrm rot="10800000" flipV="1">
            <a:off x="8745731" y="4660507"/>
            <a:ext cx="573735" cy="791747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>
            <a:extLst>
              <a:ext uri="{FF2B5EF4-FFF2-40B4-BE49-F238E27FC236}">
                <a16:creationId xmlns:a16="http://schemas.microsoft.com/office/drawing/2014/main" id="{14F8DA2C-6DBF-AC09-FDBF-537CE67BF16A}"/>
              </a:ext>
            </a:extLst>
          </p:cNvPr>
          <p:cNvSpPr txBox="1"/>
          <p:nvPr/>
        </p:nvSpPr>
        <p:spPr>
          <a:xfrm>
            <a:off x="9240908" y="5589621"/>
            <a:ext cx="2376001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An example of the </a:t>
            </a:r>
          </a:p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candidate patches</a:t>
            </a:r>
          </a:p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Fig. 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44131-C865-C5C0-6F81-7BCFC7CDDAD2}"/>
              </a:ext>
            </a:extLst>
          </p:cNvPr>
          <p:cNvSpPr txBox="1"/>
          <p:nvPr/>
        </p:nvSpPr>
        <p:spPr>
          <a:xfrm>
            <a:off x="7109716" y="808657"/>
            <a:ext cx="4680000" cy="1154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The buggy block decreases the numbers of buggy chunks and their candidate patches using field and method dependencies.</a:t>
            </a:r>
            <a:endParaRPr lang="en-US" altLang="ko-Kore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9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4BC9E-8873-624E-B069-267B5C3CEC94}"/>
              </a:ext>
            </a:extLst>
          </p:cNvPr>
          <p:cNvSpPr txBox="1"/>
          <p:nvPr/>
        </p:nvSpPr>
        <p:spPr>
          <a:xfrm>
            <a:off x="334963" y="1101904"/>
            <a:ext cx="11522074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Optimization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An optimization strategy to effectively combine the generated candidate patches after filtering and ranking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8E177D-AA10-1547-B048-4F4CE02619C4}"/>
              </a:ext>
            </a:extLst>
          </p:cNvPr>
          <p:cNvSpPr/>
          <p:nvPr/>
        </p:nvSpPr>
        <p:spPr>
          <a:xfrm>
            <a:off x="3352907" y="3522336"/>
            <a:ext cx="1584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Filtering</a:t>
            </a:r>
          </a:p>
          <a:p>
            <a:pPr algn="ctr"/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6A91CA-B7F6-CE40-9833-4BAEE4B03CE6}"/>
              </a:ext>
            </a:extLst>
          </p:cNvPr>
          <p:cNvSpPr/>
          <p:nvPr/>
        </p:nvSpPr>
        <p:spPr>
          <a:xfrm>
            <a:off x="5393244" y="3522336"/>
            <a:ext cx="1584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Ranking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93C492-D423-7A43-9EDA-B29B8B6168C5}"/>
              </a:ext>
            </a:extLst>
          </p:cNvPr>
          <p:cNvSpPr/>
          <p:nvPr/>
        </p:nvSpPr>
        <p:spPr>
          <a:xfrm>
            <a:off x="7457391" y="3522336"/>
            <a:ext cx="1584000" cy="18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Combination</a:t>
            </a:r>
          </a:p>
          <a:p>
            <a:pPr algn="ctr"/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7DBE2E2-797C-7B46-8439-EC77C774B30A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2452110" y="4418725"/>
            <a:ext cx="900797" cy="36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C87368-358F-971F-C45D-32AAD7C8DF39}"/>
              </a:ext>
            </a:extLst>
          </p:cNvPr>
          <p:cNvSpPr/>
          <p:nvPr/>
        </p:nvSpPr>
        <p:spPr>
          <a:xfrm>
            <a:off x="832110" y="2528725"/>
            <a:ext cx="1620000" cy="37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Space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ABB0F3-B8E5-65F1-1542-D58079CF4BF1}"/>
              </a:ext>
            </a:extLst>
          </p:cNvPr>
          <p:cNvSpPr/>
          <p:nvPr/>
        </p:nvSpPr>
        <p:spPr>
          <a:xfrm>
            <a:off x="9737952" y="3068725"/>
            <a:ext cx="1620000" cy="270000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Space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81EF598-09E6-A551-C128-C077C0516D2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36907" y="4422336"/>
            <a:ext cx="45633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F09257-9D1D-3149-2C2B-4B95D9EFD11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977244" y="4422336"/>
            <a:ext cx="48014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460C274-7238-CB40-6C12-03360B650A5A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9041391" y="4418725"/>
            <a:ext cx="696561" cy="36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물의 무료 벡터 그래픽">
            <a:extLst>
              <a:ext uri="{FF2B5EF4-FFF2-40B4-BE49-F238E27FC236}">
                <a16:creationId xmlns:a16="http://schemas.microsoft.com/office/drawing/2014/main" id="{57A0AE85-E0D8-19A6-093D-442CDA7E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129" y="4677236"/>
            <a:ext cx="360000" cy="39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물의 무료 벡터 그래픽">
            <a:extLst>
              <a:ext uri="{FF2B5EF4-FFF2-40B4-BE49-F238E27FC236}">
                <a16:creationId xmlns:a16="http://schemas.microsoft.com/office/drawing/2014/main" id="{7E780745-96E0-D768-2EA3-DEC2C410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02" y="4677235"/>
            <a:ext cx="360000" cy="39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별의 무료 벡터 그래픽">
            <a:extLst>
              <a:ext uri="{FF2B5EF4-FFF2-40B4-BE49-F238E27FC236}">
                <a16:creationId xmlns:a16="http://schemas.microsoft.com/office/drawing/2014/main" id="{D35241B8-CD1A-79E0-16CE-1BEE7C61D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034" y="4677458"/>
            <a:ext cx="396000" cy="3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별의 무료 벡터 그래픽">
            <a:extLst>
              <a:ext uri="{FF2B5EF4-FFF2-40B4-BE49-F238E27FC236}">
                <a16:creationId xmlns:a16="http://schemas.microsoft.com/office/drawing/2014/main" id="{FCF7C816-9F33-8725-FEC0-17A4ACC6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18" y="4677458"/>
            <a:ext cx="396000" cy="3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별의 무료 벡터 그래픽">
            <a:extLst>
              <a:ext uri="{FF2B5EF4-FFF2-40B4-BE49-F238E27FC236}">
                <a16:creationId xmlns:a16="http://schemas.microsoft.com/office/drawing/2014/main" id="{F17AE4CC-3835-3D56-F0F8-CFE162F30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181" y="4677458"/>
            <a:ext cx="396000" cy="3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매직 큐브의 무료 벡터 그래픽">
            <a:extLst>
              <a:ext uri="{FF2B5EF4-FFF2-40B4-BE49-F238E27FC236}">
                <a16:creationId xmlns:a16="http://schemas.microsoft.com/office/drawing/2014/main" id="{28C3B701-B37D-1A1E-58DF-BCBCF4CF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91" y="4582326"/>
            <a:ext cx="540000" cy="5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F3B1AC-EB26-ECF8-0234-C8BE8C780CA9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209C49-5E2A-88D5-7FC5-FD93370E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655F81C-1EBD-7E8A-3133-F2B587A79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2" y="3122191"/>
            <a:ext cx="5760000" cy="269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4BC9E-8873-624E-B069-267B5C3CEC94}"/>
              </a:ext>
            </a:extLst>
          </p:cNvPr>
          <p:cNvSpPr txBox="1"/>
          <p:nvPr/>
        </p:nvSpPr>
        <p:spPr>
          <a:xfrm>
            <a:off x="334963" y="1101904"/>
            <a:ext cx="11522074" cy="2002394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Patch Optimization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Filtering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It removes candidate patches that are duplicated, have syntax errors, or include termination code (e.g.,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System.exit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 to minimize the number of candidate patches per buggy block.</a:t>
            </a:r>
          </a:p>
          <a:p>
            <a:pPr marL="742950" lvl="1" indent="-28575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Because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the patches that include the termination code cannot evaluate, they are filtered out.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A003B7-18BE-404D-BC8A-9063F32E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57" y="3556834"/>
            <a:ext cx="2700000" cy="68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849742-CEB9-674A-B811-BCEAADD5C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76" y="3556834"/>
            <a:ext cx="2700000" cy="68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8B346E-6102-184D-A627-43565F9A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17" y="4594123"/>
            <a:ext cx="2700000" cy="110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52C15C5-1E20-2B44-8898-A2639FDF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76" y="4594123"/>
            <a:ext cx="2700000" cy="12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8804BA-5945-794A-8F1A-364D65A127F8}"/>
              </a:ext>
            </a:extLst>
          </p:cNvPr>
          <p:cNvSpPr txBox="1"/>
          <p:nvPr/>
        </p:nvSpPr>
        <p:spPr>
          <a:xfrm>
            <a:off x="336161" y="5811133"/>
            <a:ext cx="575983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Filtered Candidate Patches </a:t>
            </a: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Fig. 3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(DP: Duplicated, SE: Syntax Error, TC: Termination Code)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B48F3B-6CB8-E04E-8ACF-0444AEE5CB8F}"/>
              </a:ext>
            </a:extLst>
          </p:cNvPr>
          <p:cNvSpPr txBox="1"/>
          <p:nvPr/>
        </p:nvSpPr>
        <p:spPr>
          <a:xfrm>
            <a:off x="6094800" y="5902563"/>
            <a:ext cx="575983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Filtered Candidate Patches </a:t>
            </a: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Fig. 3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529A2C21-389A-5A4D-9DE5-8BD53D19412F}"/>
              </a:ext>
            </a:extLst>
          </p:cNvPr>
          <p:cNvSpPr/>
          <p:nvPr/>
        </p:nvSpPr>
        <p:spPr>
          <a:xfrm>
            <a:off x="2129116" y="3900411"/>
            <a:ext cx="717750" cy="554824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5C0D0582-CCEC-AD46-9895-19C6858EFE40}"/>
              </a:ext>
            </a:extLst>
          </p:cNvPr>
          <p:cNvSpPr/>
          <p:nvPr/>
        </p:nvSpPr>
        <p:spPr>
          <a:xfrm>
            <a:off x="2836190" y="3897940"/>
            <a:ext cx="718950" cy="554824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7118D30F-CF84-1D4E-8959-2DD6E019E465}"/>
              </a:ext>
            </a:extLst>
          </p:cNvPr>
          <p:cNvSpPr/>
          <p:nvPr/>
        </p:nvSpPr>
        <p:spPr>
          <a:xfrm>
            <a:off x="2129115" y="4980059"/>
            <a:ext cx="733263" cy="554824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F4854855-4535-D249-A094-F54B450B8EB9}"/>
              </a:ext>
            </a:extLst>
          </p:cNvPr>
          <p:cNvSpPr/>
          <p:nvPr/>
        </p:nvSpPr>
        <p:spPr>
          <a:xfrm>
            <a:off x="3559557" y="4974121"/>
            <a:ext cx="723787" cy="562567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E3E74647-A7AB-864A-864C-BA80E23EF094}"/>
              </a:ext>
            </a:extLst>
          </p:cNvPr>
          <p:cNvSpPr/>
          <p:nvPr/>
        </p:nvSpPr>
        <p:spPr>
          <a:xfrm>
            <a:off x="6192098" y="3617517"/>
            <a:ext cx="2800399" cy="654671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EE68513C-1AD4-BA48-A558-08E55A790B54}"/>
              </a:ext>
            </a:extLst>
          </p:cNvPr>
          <p:cNvSpPr/>
          <p:nvPr/>
        </p:nvSpPr>
        <p:spPr>
          <a:xfrm>
            <a:off x="8992497" y="4640634"/>
            <a:ext cx="2782420" cy="1215418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96FEEDE2-8743-C443-A408-E267BB3A22D4}"/>
              </a:ext>
            </a:extLst>
          </p:cNvPr>
          <p:cNvSpPr/>
          <p:nvPr/>
        </p:nvSpPr>
        <p:spPr>
          <a:xfrm>
            <a:off x="6192098" y="4641520"/>
            <a:ext cx="2800399" cy="1061127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01F74F69-9D9A-3041-9DA3-47B6DEBBDDA1}"/>
              </a:ext>
            </a:extLst>
          </p:cNvPr>
          <p:cNvSpPr/>
          <p:nvPr/>
        </p:nvSpPr>
        <p:spPr>
          <a:xfrm>
            <a:off x="8994136" y="3617518"/>
            <a:ext cx="2782420" cy="654670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E2FBFCD4-6F6C-D942-91E3-DFAABEC99CCC}"/>
              </a:ext>
            </a:extLst>
          </p:cNvPr>
          <p:cNvCxnSpPr>
            <a:cxnSpLocks/>
            <a:stCxn id="19" idx="0"/>
            <a:endCxn id="25" idx="0"/>
          </p:cNvCxnSpPr>
          <p:nvPr/>
        </p:nvCxnSpPr>
        <p:spPr>
          <a:xfrm rot="5400000" flipH="1" flipV="1">
            <a:off x="4898697" y="1206811"/>
            <a:ext cx="282894" cy="5104307"/>
          </a:xfrm>
          <a:prstGeom prst="bentConnector3">
            <a:avLst>
              <a:gd name="adj1" fmla="val 252637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F29411BA-DE49-DC48-BE94-E2EC5DB325AF}"/>
              </a:ext>
            </a:extLst>
          </p:cNvPr>
          <p:cNvCxnSpPr>
            <a:cxnSpLocks/>
            <a:stCxn id="20" idx="0"/>
            <a:endCxn id="29" idx="0"/>
          </p:cNvCxnSpPr>
          <p:nvPr/>
        </p:nvCxnSpPr>
        <p:spPr>
          <a:xfrm rot="5400000" flipH="1" flipV="1">
            <a:off x="6650294" y="162889"/>
            <a:ext cx="280422" cy="7189681"/>
          </a:xfrm>
          <a:prstGeom prst="bentConnector3">
            <a:avLst>
              <a:gd name="adj1" fmla="val 173755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8FDA21F3-BE85-9740-8C8B-626CF7CD7B3A}"/>
              </a:ext>
            </a:extLst>
          </p:cNvPr>
          <p:cNvCxnSpPr>
            <a:cxnSpLocks/>
            <a:stCxn id="21" idx="2"/>
            <a:endCxn id="1030" idx="2"/>
          </p:cNvCxnSpPr>
          <p:nvPr/>
        </p:nvCxnSpPr>
        <p:spPr>
          <a:xfrm rot="16200000" flipH="1">
            <a:off x="4960550" y="3070080"/>
            <a:ext cx="167764" cy="5097370"/>
          </a:xfrm>
          <a:prstGeom prst="bentConnector3">
            <a:avLst>
              <a:gd name="adj1" fmla="val 236263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905B0256-4A43-0945-A385-A3B2141E21A2}"/>
              </a:ext>
            </a:extLst>
          </p:cNvPr>
          <p:cNvCxnSpPr>
            <a:cxnSpLocks/>
            <a:stCxn id="22" idx="0"/>
            <a:endCxn id="27" idx="0"/>
          </p:cNvCxnSpPr>
          <p:nvPr/>
        </p:nvCxnSpPr>
        <p:spPr>
          <a:xfrm rot="5400000" flipH="1" flipV="1">
            <a:off x="6985836" y="1576250"/>
            <a:ext cx="333487" cy="6462256"/>
          </a:xfrm>
          <a:prstGeom prst="bentConnector3">
            <a:avLst>
              <a:gd name="adj1" fmla="val 162454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323747A-4720-FA30-F4DC-FF1FC46B8A7F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0E4589-F293-37D6-B8EC-A734EF9B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7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B5A7C19-12EE-56D3-5EF0-6DF9BBBB2F81}"/>
              </a:ext>
            </a:extLst>
          </p:cNvPr>
          <p:cNvSpPr/>
          <p:nvPr/>
        </p:nvSpPr>
        <p:spPr>
          <a:xfrm>
            <a:off x="4484550" y="1989138"/>
            <a:ext cx="3245100" cy="43195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Introduction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7D37888-B545-671F-96C7-3D7214A8FB24}"/>
              </a:ext>
            </a:extLst>
          </p:cNvPr>
          <p:cNvGrpSpPr/>
          <p:nvPr/>
        </p:nvGrpSpPr>
        <p:grpSpPr>
          <a:xfrm>
            <a:off x="5258850" y="2231123"/>
            <a:ext cx="1710000" cy="984585"/>
            <a:chOff x="5098663" y="2476226"/>
            <a:chExt cx="1710000" cy="984585"/>
          </a:xfrm>
        </p:grpSpPr>
        <p:pic>
          <p:nvPicPr>
            <p:cNvPr id="2056" name="Picture 8" descr="빨간색의 무료 벡터 그래픽">
              <a:extLst>
                <a:ext uri="{FF2B5EF4-FFF2-40B4-BE49-F238E27FC236}">
                  <a16:creationId xmlns:a16="http://schemas.microsoft.com/office/drawing/2014/main" id="{68F03B4D-8F94-33D6-9CA0-F2396E08C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검색의 무료 벡터 그래픽">
              <a:extLst>
                <a:ext uri="{FF2B5EF4-FFF2-40B4-BE49-F238E27FC236}">
                  <a16:creationId xmlns:a16="http://schemas.microsoft.com/office/drawing/2014/main" id="{35A0A12B-8F46-F0FB-2187-04A9E1DF9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500E9A-90A0-A7C5-E87C-C47FE3EFD239}"/>
              </a:ext>
            </a:extLst>
          </p:cNvPr>
          <p:cNvGrpSpPr/>
          <p:nvPr/>
        </p:nvGrpSpPr>
        <p:grpSpPr>
          <a:xfrm>
            <a:off x="767450" y="2629511"/>
            <a:ext cx="1800000" cy="2314286"/>
            <a:chOff x="800100" y="2339782"/>
            <a:chExt cx="1800000" cy="2314286"/>
          </a:xfrm>
        </p:grpSpPr>
        <p:pic>
          <p:nvPicPr>
            <p:cNvPr id="2062" name="Picture 14" descr="종이의 무료 벡터 그래픽">
              <a:extLst>
                <a:ext uri="{FF2B5EF4-FFF2-40B4-BE49-F238E27FC236}">
                  <a16:creationId xmlns:a16="http://schemas.microsoft.com/office/drawing/2014/main" id="{DF9A79D3-DC05-6F95-5A2A-6D7F76473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2339782"/>
              <a:ext cx="1800000" cy="231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D821E9-2A58-46F8-DF71-3BDFCB428F5E}"/>
                </a:ext>
              </a:extLst>
            </p:cNvPr>
            <p:cNvSpPr txBox="1"/>
            <p:nvPr/>
          </p:nvSpPr>
          <p:spPr>
            <a:xfrm>
              <a:off x="1337552" y="2421806"/>
              <a:ext cx="725096" cy="421320"/>
            </a:xfrm>
            <a:prstGeom prst="rect">
              <a:avLst/>
            </a:prstGeom>
            <a:noFill/>
          </p:spPr>
          <p:txBody>
            <a:bodyPr wrap="square" lIns="125999" tIns="54000" rIns="125999" bIns="54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&lt; / &gt;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C577B8-0F3A-04EC-E26B-A89156721964}"/>
              </a:ext>
            </a:extLst>
          </p:cNvPr>
          <p:cNvSpPr txBox="1"/>
          <p:nvPr/>
        </p:nvSpPr>
        <p:spPr>
          <a:xfrm>
            <a:off x="687375" y="1998663"/>
            <a:ext cx="2165784" cy="416831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Buggy Program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1C704-EE9F-595B-E496-E178B54258D1}"/>
              </a:ext>
            </a:extLst>
          </p:cNvPr>
          <p:cNvSpPr txBox="1"/>
          <p:nvPr/>
        </p:nvSpPr>
        <p:spPr>
          <a:xfrm>
            <a:off x="3951675" y="1265512"/>
            <a:ext cx="4324350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Automated Program Repair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(APR)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2B843-90B5-5150-31D5-E5C8B0D5BE6E}"/>
              </a:ext>
            </a:extLst>
          </p:cNvPr>
          <p:cNvSpPr txBox="1"/>
          <p:nvPr/>
        </p:nvSpPr>
        <p:spPr>
          <a:xfrm>
            <a:off x="4484550" y="3209795"/>
            <a:ext cx="3245100" cy="456009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Fault Localization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B18C2-3085-FB9D-96CF-90534B1CB85B}"/>
              </a:ext>
            </a:extLst>
          </p:cNvPr>
          <p:cNvSpPr txBox="1"/>
          <p:nvPr/>
        </p:nvSpPr>
        <p:spPr>
          <a:xfrm>
            <a:off x="4491300" y="5081624"/>
            <a:ext cx="3245100" cy="456009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Program Repair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719BD007-5FF7-E461-7C01-43C7AC5CBE9A}"/>
              </a:ext>
            </a:extLst>
          </p:cNvPr>
          <p:cNvSpPr/>
          <p:nvPr/>
        </p:nvSpPr>
        <p:spPr>
          <a:xfrm>
            <a:off x="10276792" y="5140762"/>
            <a:ext cx="540000" cy="540000"/>
          </a:xfrm>
          <a:prstGeom prst="donut">
            <a:avLst>
              <a:gd name="adj" fmla="val 1133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D416267C-D4DB-D515-7A75-F522B59BE4F5}"/>
              </a:ext>
            </a:extLst>
          </p:cNvPr>
          <p:cNvSpPr/>
          <p:nvPr/>
        </p:nvSpPr>
        <p:spPr>
          <a:xfrm>
            <a:off x="1145325" y="5050762"/>
            <a:ext cx="720000" cy="720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A53644-CFD6-DE45-0E17-BF6FE8886BBA}"/>
              </a:ext>
            </a:extLst>
          </p:cNvPr>
          <p:cNvGrpSpPr/>
          <p:nvPr/>
        </p:nvGrpSpPr>
        <p:grpSpPr>
          <a:xfrm>
            <a:off x="5240475" y="4103511"/>
            <a:ext cx="1701150" cy="978113"/>
            <a:chOff x="5014800" y="4000269"/>
            <a:chExt cx="1701150" cy="978113"/>
          </a:xfrm>
        </p:grpSpPr>
        <p:pic>
          <p:nvPicPr>
            <p:cNvPr id="18" name="Picture 8" descr="빨간색의 무료 벡터 그래픽">
              <a:extLst>
                <a:ext uri="{FF2B5EF4-FFF2-40B4-BE49-F238E27FC236}">
                  <a16:creationId xmlns:a16="http://schemas.microsoft.com/office/drawing/2014/main" id="{F1A6934B-2C43-B677-8997-D31951394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800" y="4000269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기어의 무료 벡터 그래픽">
              <a:extLst>
                <a:ext uri="{FF2B5EF4-FFF2-40B4-BE49-F238E27FC236}">
                  <a16:creationId xmlns:a16="http://schemas.microsoft.com/office/drawing/2014/main" id="{8B6FFF20-DABD-1C88-5FA5-8960FEE98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950" y="4344999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2AE8F61-A43A-4BE8-70C6-4F744DA22F43}"/>
              </a:ext>
            </a:extLst>
          </p:cNvPr>
          <p:cNvGrpSpPr/>
          <p:nvPr/>
        </p:nvGrpSpPr>
        <p:grpSpPr>
          <a:xfrm>
            <a:off x="9646792" y="2640574"/>
            <a:ext cx="1800000" cy="2314286"/>
            <a:chOff x="800100" y="2339782"/>
            <a:chExt cx="1800000" cy="2314286"/>
          </a:xfrm>
        </p:grpSpPr>
        <p:pic>
          <p:nvPicPr>
            <p:cNvPr id="31" name="Picture 14" descr="종이의 무료 벡터 그래픽">
              <a:extLst>
                <a:ext uri="{FF2B5EF4-FFF2-40B4-BE49-F238E27FC236}">
                  <a16:creationId xmlns:a16="http://schemas.microsoft.com/office/drawing/2014/main" id="{83AD2F51-0C23-F8C4-8B9B-FA53168EEF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2339782"/>
              <a:ext cx="1800000" cy="231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9EB6C4-119B-2864-4FD2-58B904F87540}"/>
                </a:ext>
              </a:extLst>
            </p:cNvPr>
            <p:cNvSpPr txBox="1"/>
            <p:nvPr/>
          </p:nvSpPr>
          <p:spPr>
            <a:xfrm>
              <a:off x="1337552" y="2421806"/>
              <a:ext cx="725096" cy="421320"/>
            </a:xfrm>
            <a:prstGeom prst="rect">
              <a:avLst/>
            </a:prstGeom>
            <a:noFill/>
          </p:spPr>
          <p:txBody>
            <a:bodyPr wrap="square" lIns="125999" tIns="54000" rIns="125999" bIns="540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&lt; / &gt;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60F6BED-A3BD-7D20-B05D-684825B2A87D}"/>
              </a:ext>
            </a:extLst>
          </p:cNvPr>
          <p:cNvSpPr txBox="1"/>
          <p:nvPr/>
        </p:nvSpPr>
        <p:spPr>
          <a:xfrm>
            <a:off x="9561066" y="1998663"/>
            <a:ext cx="2100313" cy="416831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Fixed Program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AF84932-BC56-89AC-8BDF-8DAC7448216D}"/>
              </a:ext>
            </a:extLst>
          </p:cNvPr>
          <p:cNvSpPr/>
          <p:nvPr/>
        </p:nvSpPr>
        <p:spPr>
          <a:xfrm>
            <a:off x="3057458" y="3257717"/>
            <a:ext cx="1080000" cy="108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80C0A9F3-59C8-CE64-A5E1-754341DCBAB2}"/>
              </a:ext>
            </a:extLst>
          </p:cNvPr>
          <p:cNvSpPr/>
          <p:nvPr/>
        </p:nvSpPr>
        <p:spPr>
          <a:xfrm>
            <a:off x="8174775" y="3257717"/>
            <a:ext cx="1080000" cy="108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7B5C70AA-65E4-C2F8-F4FD-F562DDCA1757}"/>
              </a:ext>
            </a:extLst>
          </p:cNvPr>
          <p:cNvSpPr/>
          <p:nvPr/>
        </p:nvSpPr>
        <p:spPr>
          <a:xfrm>
            <a:off x="4627465" y="4028736"/>
            <a:ext cx="2927431" cy="2176855"/>
          </a:xfrm>
          <a:prstGeom prst="frame">
            <a:avLst>
              <a:gd name="adj1" fmla="val 12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D21EF5-CFF9-6885-9F4F-FC88E847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5D755-AD9E-BC7D-068F-949C35E626E3}"/>
              </a:ext>
            </a:extLst>
          </p:cNvPr>
          <p:cNvSpPr/>
          <p:nvPr/>
        </p:nvSpPr>
        <p:spPr>
          <a:xfrm>
            <a:off x="4627465" y="3614665"/>
            <a:ext cx="2927430" cy="3753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step to identify bugs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ACE73F-FA55-00BF-A83F-4BBC66211E97}"/>
              </a:ext>
            </a:extLst>
          </p:cNvPr>
          <p:cNvSpPr/>
          <p:nvPr/>
        </p:nvSpPr>
        <p:spPr>
          <a:xfrm>
            <a:off x="4627465" y="5555190"/>
            <a:ext cx="2927430" cy="4125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step to repair the identified bugs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4BC9E-8873-624E-B069-267B5C3CEC94}"/>
              </a:ext>
            </a:extLst>
          </p:cNvPr>
          <p:cNvSpPr txBox="1"/>
          <p:nvPr/>
        </p:nvSpPr>
        <p:spPr>
          <a:xfrm>
            <a:off x="334963" y="1101904"/>
            <a:ext cx="11522074" cy="2371725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Patch Optimization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 startAt="2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Ranking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It ranks candidate patches using Equation 1.</a:t>
            </a:r>
          </a:p>
          <a:p>
            <a:pPr marL="800100" lvl="1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According to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Reference number [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6], a correct patch has a small-edit size compared to its buggy code because the patch minimally changes the buggy code. </a:t>
            </a: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 startAt="2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8BB56E-A6BD-CF4D-8D23-AD5B3C2F876F}"/>
                  </a:ext>
                </a:extLst>
              </p:cNvPr>
              <p:cNvSpPr txBox="1"/>
              <p:nvPr/>
            </p:nvSpPr>
            <p:spPr>
              <a:xfrm>
                <a:off x="2198330" y="3160856"/>
                <a:ext cx="7795339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𝑆𝑖𝑚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𝑐𝑑</m:t>
                              </m:r>
                              <m:d>
                                <m:dPr>
                                  <m:ctrlP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ore-K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𝑐𝑑</m:t>
                                  </m:r>
                                  <m:d>
                                    <m:dPr>
                                      <m:ctrlP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𝑛𝑔𝑟𝑎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  <m:t>𝑐𝑑</m:t>
                                  </m:r>
                                  <m:d>
                                    <m:dPr>
                                      <m:ctrlP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ore-KR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ko-Kore-KR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8BB56E-A6BD-CF4D-8D23-AD5B3C2F8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330" y="3160856"/>
                <a:ext cx="7795339" cy="552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6B979E3-1903-0842-B260-1F4D5AFE47B1}"/>
              </a:ext>
            </a:extLst>
          </p:cNvPr>
          <p:cNvCxnSpPr/>
          <p:nvPr/>
        </p:nvCxnSpPr>
        <p:spPr>
          <a:xfrm>
            <a:off x="4883441" y="3713571"/>
            <a:ext cx="1828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6FFBF0AA-E039-4741-AEDC-E9A88DBC7594}"/>
              </a:ext>
            </a:extLst>
          </p:cNvPr>
          <p:cNvCxnSpPr>
            <a:cxnSpLocks/>
          </p:cNvCxnSpPr>
          <p:nvPr/>
        </p:nvCxnSpPr>
        <p:spPr>
          <a:xfrm>
            <a:off x="7689012" y="3713571"/>
            <a:ext cx="1987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5A8613-E13A-A249-B51A-4A2CD7EDB484}"/>
              </a:ext>
            </a:extLst>
          </p:cNvPr>
          <p:cNvSpPr txBox="1"/>
          <p:nvPr/>
        </p:nvSpPr>
        <p:spPr>
          <a:xfrm>
            <a:off x="4883441" y="3713571"/>
            <a:ext cx="182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Action similarity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A8B5E3-7BBF-9549-865C-C31CC05B4BB8}"/>
              </a:ext>
            </a:extLst>
          </p:cNvPr>
          <p:cNvSpPr txBox="1"/>
          <p:nvPr/>
        </p:nvSpPr>
        <p:spPr>
          <a:xfrm>
            <a:off x="7689011" y="3721993"/>
            <a:ext cx="1987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N-gram similarity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5621B3-2765-E44B-B566-71D0F71EC843}"/>
              </a:ext>
            </a:extLst>
          </p:cNvPr>
          <p:cNvSpPr txBox="1"/>
          <p:nvPr/>
        </p:nvSpPr>
        <p:spPr>
          <a:xfrm>
            <a:off x="10124501" y="2811172"/>
            <a:ext cx="1731880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 weighted </a:t>
            </a:r>
            <a:b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sum of </a:t>
            </a:r>
            <a:b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two </a:t>
            </a:r>
            <a:b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ranking </a:t>
            </a:r>
            <a:b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</a:p>
        </p:txBody>
      </p:sp>
      <p:sp>
        <p:nvSpPr>
          <p:cNvPr id="46" name="액자 45">
            <a:extLst>
              <a:ext uri="{FF2B5EF4-FFF2-40B4-BE49-F238E27FC236}">
                <a16:creationId xmlns:a16="http://schemas.microsoft.com/office/drawing/2014/main" id="{F4FCED44-250E-FA47-BE27-64E298DA15C7}"/>
              </a:ext>
            </a:extLst>
          </p:cNvPr>
          <p:cNvSpPr/>
          <p:nvPr/>
        </p:nvSpPr>
        <p:spPr>
          <a:xfrm>
            <a:off x="4310769" y="3088760"/>
            <a:ext cx="5813732" cy="971788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A6E7-C4E1-D264-F89E-DF0890610741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DC966-354D-1790-5545-6BF25A79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6CAF58D7-597A-7476-BF8D-2A9E6A989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000" y="4162415"/>
            <a:ext cx="6480000" cy="2151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09593-D588-B39F-55FB-AD26248DA5DF}"/>
              </a:ext>
            </a:extLst>
          </p:cNvPr>
          <p:cNvSpPr txBox="1"/>
          <p:nvPr/>
        </p:nvSpPr>
        <p:spPr>
          <a:xfrm>
            <a:off x="334963" y="6315440"/>
            <a:ext cx="11522076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Ranked Candidate Patches of Fig. 3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AE551C52-A568-B764-BFCA-2FE19635CB62}"/>
              </a:ext>
            </a:extLst>
          </p:cNvPr>
          <p:cNvSpPr/>
          <p:nvPr/>
        </p:nvSpPr>
        <p:spPr>
          <a:xfrm>
            <a:off x="3641475" y="4798079"/>
            <a:ext cx="1728000" cy="1260000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0DF158BF-D051-724F-9443-922D837BE7A5}"/>
              </a:ext>
            </a:extLst>
          </p:cNvPr>
          <p:cNvSpPr/>
          <p:nvPr/>
        </p:nvSpPr>
        <p:spPr>
          <a:xfrm>
            <a:off x="6871908" y="4799557"/>
            <a:ext cx="1728000" cy="1260000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꺾인 연결선[E] 33">
            <a:extLst>
              <a:ext uri="{FF2B5EF4-FFF2-40B4-BE49-F238E27FC236}">
                <a16:creationId xmlns:a16="http://schemas.microsoft.com/office/drawing/2014/main" id="{8E376E43-FCBE-9AF8-A21E-15BA7E3C99C9}"/>
              </a:ext>
            </a:extLst>
          </p:cNvPr>
          <p:cNvCxnSpPr>
            <a:cxnSpLocks/>
            <a:stCxn id="46" idx="3"/>
            <a:endCxn id="12" idx="0"/>
          </p:cNvCxnSpPr>
          <p:nvPr/>
        </p:nvCxnSpPr>
        <p:spPr>
          <a:xfrm flipH="1">
            <a:off x="7735908" y="3574654"/>
            <a:ext cx="2388593" cy="1224903"/>
          </a:xfrm>
          <a:prstGeom prst="bentConnector4">
            <a:avLst>
              <a:gd name="adj1" fmla="val -9570"/>
              <a:gd name="adj2" fmla="val 69834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33">
            <a:extLst>
              <a:ext uri="{FF2B5EF4-FFF2-40B4-BE49-F238E27FC236}">
                <a16:creationId xmlns:a16="http://schemas.microsoft.com/office/drawing/2014/main" id="{B7CD1785-0AE6-1356-F985-145B8709EE1D}"/>
              </a:ext>
            </a:extLst>
          </p:cNvPr>
          <p:cNvCxnSpPr>
            <a:cxnSpLocks/>
            <a:stCxn id="46" idx="3"/>
            <a:endCxn id="11" idx="0"/>
          </p:cNvCxnSpPr>
          <p:nvPr/>
        </p:nvCxnSpPr>
        <p:spPr>
          <a:xfrm flipH="1">
            <a:off x="4505475" y="3574654"/>
            <a:ext cx="5619026" cy="1223425"/>
          </a:xfrm>
          <a:prstGeom prst="bentConnector4">
            <a:avLst>
              <a:gd name="adj1" fmla="val -4068"/>
              <a:gd name="adj2" fmla="val 69858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4BC9E-8873-624E-B069-267B5C3CEC94}"/>
              </a:ext>
            </a:extLst>
          </p:cNvPr>
          <p:cNvSpPr txBox="1"/>
          <p:nvPr/>
        </p:nvSpPr>
        <p:spPr>
          <a:xfrm>
            <a:off x="334963" y="1101904"/>
            <a:ext cx="11522074" cy="1633062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Patch Optimization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Ranking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– 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Action similarity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742950" lvl="1" indent="-28575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Action similarity considers the expected actions between a buggy code and its candidate patch at “Repaired Locations” using Equation 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3E7F95-9A2D-5F44-8BF5-25E471FEE102}"/>
                  </a:ext>
                </a:extLst>
              </p:cNvPr>
              <p:cNvSpPr txBox="1"/>
              <p:nvPr/>
            </p:nvSpPr>
            <p:spPr>
              <a:xfrm>
                <a:off x="3766258" y="3739921"/>
                <a:ext cx="4680000" cy="609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𝑚𝑖𝑛𝑇𝑜𝑡𝑎𝑙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𝑑𝑖𝑠𝑇𝑜𝑡𝑎𝑙</m:t>
                          </m:r>
                        </m:num>
                        <m:den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𝑚𝑖𝑛𝑇𝑜𝑡𝑎𝑙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𝑑𝑖𝑠𝑇𝑜𝑡𝑎𝑙</m:t>
                          </m:r>
                        </m:den>
                      </m:f>
                    </m:oMath>
                  </m:oMathPara>
                </a14:m>
                <a:endParaRPr kumimoji="1" lang="ko-Kore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3E7F95-9A2D-5F44-8BF5-25E471FEE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58" y="3739921"/>
                <a:ext cx="4680000" cy="609911"/>
              </a:xfrm>
              <a:prstGeom prst="rect">
                <a:avLst/>
              </a:prstGeom>
              <a:blipFill>
                <a:blip r:embed="rId3"/>
                <a:stretch>
                  <a:fillRect t="-2041" b="-102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6A752D-CD9E-8747-A5B7-4777B430835D}"/>
                  </a:ext>
                </a:extLst>
              </p:cNvPr>
              <p:cNvSpPr txBox="1"/>
              <p:nvPr/>
            </p:nvSpPr>
            <p:spPr>
              <a:xfrm>
                <a:off x="3062036" y="4557169"/>
                <a:ext cx="6120000" cy="15415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where,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altLang="ko-Kore-KR" sz="1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d>
                          <m:d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𝑒𝑥𝑝𝐼</m:t>
                                </m:r>
                              </m:sub>
                            </m:s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𝑝𝑒𝑟𝐼</m:t>
                                </m:r>
                              </m:sub>
                            </m:sSub>
                          </m:e>
                        </m:d>
                        <m:r>
                          <a:rPr lang="en-US" altLang="ko-Kore-KR" sz="1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ore-KR" sz="1600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𝐴𝑐𝑡</m:t>
                                    </m:r>
                                  </m:e>
                                  <m:sub>
                                    <m:r>
                                      <a:rPr lang="en-US" altLang="ko-Kore-KR" sz="1600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𝑒𝑥𝑝𝑂</m:t>
                                    </m:r>
                                  </m:sub>
                                </m:s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ore-KR" sz="1600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𝐴𝑐𝑡</m:t>
                                    </m:r>
                                  </m:e>
                                  <m:sub>
                                    <m:r>
                                      <a:rPr lang="en-US" altLang="ko-Kore-KR" sz="1600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𝑝𝑒𝑟𝑂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ko-Kore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r>
                      <a:rPr lang="en-US" altLang="ko-Kore-KR" sz="1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𝑒𝑥𝑝𝐼</m:t>
                            </m:r>
                          </m:sub>
                        </m:sSub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𝑝𝑒𝑟𝐼</m:t>
                            </m:r>
                          </m:sub>
                        </m:sSub>
                      </m:e>
                    </m:d>
                    <m:r>
                      <a:rPr lang="en-US" altLang="ko-Kore-KR" sz="1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𝑒𝑥𝑝𝑂</m:t>
                            </m:r>
                          </m:sub>
                        </m:sSub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𝑝𝑒𝑟𝑂</m:t>
                            </m:r>
                          </m:sub>
                        </m:sSub>
                      </m:e>
                    </m:d>
                  </m:oMath>
                </a14:m>
                <a:endParaRPr lang="en-US" altLang="ko-Kore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is a penalty (</a:t>
                </a:r>
                <a14:m>
                  <m:oMath xmlns:m="http://schemas.openxmlformats.org/officeDocument/2006/math"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 &lt;</m:t>
                    </m:r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&lt;1</m:t>
                    </m:r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).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6A752D-CD9E-8747-A5B7-4777B4308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036" y="4557169"/>
                <a:ext cx="6120000" cy="1541576"/>
              </a:xfrm>
              <a:prstGeom prst="rect">
                <a:avLst/>
              </a:prstGeom>
              <a:blipFill>
                <a:blip r:embed="rId4"/>
                <a:stretch>
                  <a:fillRect l="-1992" b="-75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8140C83-5777-154D-9E74-25F79D78569A}"/>
              </a:ext>
            </a:extLst>
          </p:cNvPr>
          <p:cNvSpPr txBox="1"/>
          <p:nvPr/>
        </p:nvSpPr>
        <p:spPr>
          <a:xfrm>
            <a:off x="6458362" y="3079947"/>
            <a:ext cx="1547419" cy="57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Penalized</a:t>
            </a:r>
            <a:b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DB979052-72DB-CA4B-B435-C986C105A121}"/>
              </a:ext>
            </a:extLst>
          </p:cNvPr>
          <p:cNvSpPr/>
          <p:nvPr/>
        </p:nvSpPr>
        <p:spPr>
          <a:xfrm>
            <a:off x="6396216" y="3709441"/>
            <a:ext cx="1547419" cy="333768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916E5-9F7E-CC20-45AE-A198B4FE039D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F9A689-EFA4-4907-924F-FD4C6F89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DFDB2-7E32-6F5B-3F95-88C27DC8382E}"/>
              </a:ext>
            </a:extLst>
          </p:cNvPr>
          <p:cNvSpPr txBox="1"/>
          <p:nvPr/>
        </p:nvSpPr>
        <p:spPr>
          <a:xfrm>
            <a:off x="5068397" y="3086680"/>
            <a:ext cx="1252422" cy="57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Obatined </a:t>
            </a:r>
            <a:b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miniumum</a:t>
            </a: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7C0D42E1-C08D-85F8-25D6-730CFAA27217}"/>
              </a:ext>
            </a:extLst>
          </p:cNvPr>
          <p:cNvSpPr/>
          <p:nvPr/>
        </p:nvSpPr>
        <p:spPr>
          <a:xfrm>
            <a:off x="5066045" y="3719797"/>
            <a:ext cx="1132834" cy="333768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86F9F0F7-387F-7122-2D4F-D7D6F20C7F80}"/>
              </a:ext>
            </a:extLst>
          </p:cNvPr>
          <p:cNvSpPr/>
          <p:nvPr/>
        </p:nvSpPr>
        <p:spPr>
          <a:xfrm>
            <a:off x="4939560" y="4994189"/>
            <a:ext cx="677469" cy="333768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6F516BC-C65E-20FB-0D43-2C66D9A6617C}"/>
              </a:ext>
            </a:extLst>
          </p:cNvPr>
          <p:cNvSpPr/>
          <p:nvPr/>
        </p:nvSpPr>
        <p:spPr>
          <a:xfrm>
            <a:off x="7060798" y="4994189"/>
            <a:ext cx="677469" cy="333768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3C3FC-99CC-54BA-822D-69AC7A7990CD}"/>
              </a:ext>
            </a:extLst>
          </p:cNvPr>
          <p:cNvSpPr txBox="1"/>
          <p:nvPr/>
        </p:nvSpPr>
        <p:spPr>
          <a:xfrm>
            <a:off x="9032428" y="4108322"/>
            <a:ext cx="2592000" cy="9853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The expected insertions that a location indicates “FAULT_OF_OMISSION”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CCA41-142C-8290-0E8F-0C14E6D86B9E}"/>
              </a:ext>
            </a:extLst>
          </p:cNvPr>
          <p:cNvSpPr txBox="1"/>
          <p:nvPr/>
        </p:nvSpPr>
        <p:spPr>
          <a:xfrm>
            <a:off x="9032428" y="5320209"/>
            <a:ext cx="2592000" cy="9853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The expected other actions including updates and deletions</a:t>
            </a:r>
          </a:p>
        </p:txBody>
      </p: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F80B146B-2FC2-C12E-3806-59ECE39DAF89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16200000" flipH="1">
            <a:off x="7806620" y="4587101"/>
            <a:ext cx="818719" cy="1632895"/>
          </a:xfrm>
          <a:prstGeom prst="bentConnector4">
            <a:avLst>
              <a:gd name="adj1" fmla="val -27922"/>
              <a:gd name="adj2" fmla="val 76464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20DED4F9-7600-64C3-238F-46774072B209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6958777" y="2920539"/>
            <a:ext cx="393168" cy="3754133"/>
          </a:xfrm>
          <a:prstGeom prst="bentConnector2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5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509DA-6686-F540-8452-20E8E2962885}"/>
              </a:ext>
            </a:extLst>
          </p:cNvPr>
          <p:cNvSpPr txBox="1"/>
          <p:nvPr/>
        </p:nvSpPr>
        <p:spPr>
          <a:xfrm>
            <a:off x="334963" y="1101904"/>
            <a:ext cx="11522074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(5) Patch Optimization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Ranking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– 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Action similarity’</a:t>
            </a: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example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1CF659-7577-B945-B9F4-824C929FC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800" y="1911244"/>
            <a:ext cx="2700000" cy="18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053033-544B-8B40-879C-D131378C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002656"/>
            <a:ext cx="2700000" cy="22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C530D9-7A55-4441-9705-EA056CA3E5C4}"/>
              </a:ext>
            </a:extLst>
          </p:cNvPr>
          <p:cNvSpPr txBox="1"/>
          <p:nvPr/>
        </p:nvSpPr>
        <p:spPr>
          <a:xfrm>
            <a:off x="371476" y="5523382"/>
            <a:ext cx="2681197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Repaired Location#1</a:t>
            </a:r>
          </a:p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Fig. 2 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2B95B-2B2D-534F-8CCD-C8E602CEF534}"/>
              </a:ext>
            </a:extLst>
          </p:cNvPr>
          <p:cNvSpPr txBox="1"/>
          <p:nvPr/>
        </p:nvSpPr>
        <p:spPr>
          <a:xfrm>
            <a:off x="3394800" y="5523382"/>
            <a:ext cx="2700001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A candidate patch </a:t>
            </a:r>
            <a:b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Fig. 3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4A64727A-4200-1A47-AD38-83A84237B650}"/>
              </a:ext>
            </a:extLst>
          </p:cNvPr>
          <p:cNvSpPr/>
          <p:nvPr/>
        </p:nvSpPr>
        <p:spPr>
          <a:xfrm>
            <a:off x="3791730" y="2512400"/>
            <a:ext cx="2268000" cy="360000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13992EDD-D33A-7D44-9514-C85D019738D4}"/>
              </a:ext>
            </a:extLst>
          </p:cNvPr>
          <p:cNvSpPr/>
          <p:nvPr/>
        </p:nvSpPr>
        <p:spPr>
          <a:xfrm>
            <a:off x="3790673" y="3083440"/>
            <a:ext cx="2268000" cy="198000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16484-8582-F54C-81D6-960431170E61}"/>
                  </a:ext>
                </a:extLst>
              </p:cNvPr>
              <p:cNvSpPr txBox="1"/>
              <p:nvPr/>
            </p:nvSpPr>
            <p:spPr>
              <a:xfrm>
                <a:off x="4132134" y="4460723"/>
                <a:ext cx="1225329" cy="45698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𝑝𝑒𝑟𝐼</m:t>
                        </m:r>
                      </m:sub>
                    </m:sSub>
                  </m:oMath>
                </a14:m>
                <a:r>
                  <a:rPr lang="en" altLang="ko-Kore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1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16484-8582-F54C-81D6-96043117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34" y="4460723"/>
                <a:ext cx="1225329" cy="456985"/>
              </a:xfrm>
              <a:prstGeom prst="rect">
                <a:avLst/>
              </a:prstGeom>
              <a:blipFill>
                <a:blip r:embed="rId5"/>
                <a:stretch>
                  <a:fillRect b="-10390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98E0E-2EC7-604B-B405-0AF463415CE4}"/>
                  </a:ext>
                </a:extLst>
              </p:cNvPr>
              <p:cNvSpPr txBox="1"/>
              <p:nvPr/>
            </p:nvSpPr>
            <p:spPr>
              <a:xfrm>
                <a:off x="4132135" y="4914156"/>
                <a:ext cx="1225329" cy="45698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𝑝𝑒𝑟𝑂</m:t>
                        </m:r>
                      </m:sub>
                    </m:sSub>
                  </m:oMath>
                </a14:m>
                <a:r>
                  <a:rPr lang="en" altLang="ko-Kore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2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98E0E-2EC7-604B-B405-0AF463415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35" y="4914156"/>
                <a:ext cx="1225329" cy="456985"/>
              </a:xfrm>
              <a:prstGeom prst="rect">
                <a:avLst/>
              </a:prstGeom>
              <a:blipFill>
                <a:blip r:embed="rId6"/>
                <a:stretch>
                  <a:fillRect b="-10390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F6B3845F-8928-4849-82C0-3167B8AB0363}"/>
              </a:ext>
            </a:extLst>
          </p:cNvPr>
          <p:cNvCxnSpPr>
            <a:cxnSpLocks/>
            <a:stCxn id="16" idx="3"/>
            <a:endCxn id="21" idx="3"/>
          </p:cNvCxnSpPr>
          <p:nvPr/>
        </p:nvCxnSpPr>
        <p:spPr>
          <a:xfrm flipH="1">
            <a:off x="5357464" y="2692400"/>
            <a:ext cx="702266" cy="2450249"/>
          </a:xfrm>
          <a:prstGeom prst="bentConnector3">
            <a:avLst>
              <a:gd name="adj1" fmla="val -23674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50EEB8EE-F1F5-A24A-A7B9-B10D49436FAF}"/>
              </a:ext>
            </a:extLst>
          </p:cNvPr>
          <p:cNvCxnSpPr>
            <a:cxnSpLocks/>
            <a:stCxn id="17" idx="1"/>
            <a:endCxn id="20" idx="1"/>
          </p:cNvCxnSpPr>
          <p:nvPr/>
        </p:nvCxnSpPr>
        <p:spPr>
          <a:xfrm rot="10800000" flipH="1" flipV="1">
            <a:off x="3790672" y="3182440"/>
            <a:ext cx="341461" cy="1506776"/>
          </a:xfrm>
          <a:prstGeom prst="bentConnector3">
            <a:avLst>
              <a:gd name="adj1" fmla="val -66948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AE6B60-4240-5D48-8835-8FB0FAE7D426}"/>
                  </a:ext>
                </a:extLst>
              </p:cNvPr>
              <p:cNvSpPr txBox="1"/>
              <p:nvPr/>
            </p:nvSpPr>
            <p:spPr>
              <a:xfrm>
                <a:off x="1012557" y="4458231"/>
                <a:ext cx="1225329" cy="45698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𝑒𝑥𝑝𝐼</m:t>
                        </m:r>
                      </m:sub>
                    </m:sSub>
                  </m:oMath>
                </a14:m>
                <a:r>
                  <a:rPr lang="en" altLang="ko-Kore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1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AE6B60-4240-5D48-8835-8FB0FAE7D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7" y="4458231"/>
                <a:ext cx="1225329" cy="456985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061A8-C61E-8F42-8A59-EE69D161C650}"/>
                  </a:ext>
                </a:extLst>
              </p:cNvPr>
              <p:cNvSpPr txBox="1"/>
              <p:nvPr/>
            </p:nvSpPr>
            <p:spPr>
              <a:xfrm>
                <a:off x="1012557" y="4921056"/>
                <a:ext cx="1225329" cy="45698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𝑒𝑥𝑝𝑂</m:t>
                        </m:r>
                      </m:sub>
                    </m:sSub>
                  </m:oMath>
                </a14:m>
                <a:r>
                  <a:rPr lang="en" altLang="ko-Kore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2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061A8-C61E-8F42-8A59-EE69D161C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7" y="4921056"/>
                <a:ext cx="1225329" cy="456985"/>
              </a:xfrm>
              <a:prstGeom prst="rect">
                <a:avLst/>
              </a:prstGeom>
              <a:blipFill>
                <a:blip r:embed="rId8"/>
                <a:stretch>
                  <a:fillRect b="-10390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액자 31">
            <a:extLst>
              <a:ext uri="{FF2B5EF4-FFF2-40B4-BE49-F238E27FC236}">
                <a16:creationId xmlns:a16="http://schemas.microsoft.com/office/drawing/2014/main" id="{0D9D7387-D273-DE44-BA78-BA319FCFAE3B}"/>
              </a:ext>
            </a:extLst>
          </p:cNvPr>
          <p:cNvSpPr/>
          <p:nvPr/>
        </p:nvSpPr>
        <p:spPr>
          <a:xfrm>
            <a:off x="388673" y="2842706"/>
            <a:ext cx="2664000" cy="639562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D39DF3AF-9B41-124C-BAAB-63D89984EDE9}"/>
              </a:ext>
            </a:extLst>
          </p:cNvPr>
          <p:cNvSpPr/>
          <p:nvPr/>
        </p:nvSpPr>
        <p:spPr>
          <a:xfrm>
            <a:off x="388673" y="3551164"/>
            <a:ext cx="2664000" cy="514592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68B32F24-DF36-294D-9013-819787F6D9EB}"/>
              </a:ext>
            </a:extLst>
          </p:cNvPr>
          <p:cNvCxnSpPr>
            <a:cxnSpLocks/>
            <a:stCxn id="33" idx="1"/>
            <a:endCxn id="29" idx="1"/>
          </p:cNvCxnSpPr>
          <p:nvPr/>
        </p:nvCxnSpPr>
        <p:spPr>
          <a:xfrm rot="10800000" flipH="1" flipV="1">
            <a:off x="388673" y="3808460"/>
            <a:ext cx="623884" cy="878264"/>
          </a:xfrm>
          <a:prstGeom prst="bentConnector3">
            <a:avLst>
              <a:gd name="adj1" fmla="val -17524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23AFA981-6560-BF4A-A2A1-D0BE4461E610}"/>
              </a:ext>
            </a:extLst>
          </p:cNvPr>
          <p:cNvCxnSpPr>
            <a:cxnSpLocks/>
            <a:stCxn id="32" idx="3"/>
            <a:endCxn id="30" idx="3"/>
          </p:cNvCxnSpPr>
          <p:nvPr/>
        </p:nvCxnSpPr>
        <p:spPr>
          <a:xfrm flipH="1">
            <a:off x="2237886" y="3162487"/>
            <a:ext cx="814787" cy="1987062"/>
          </a:xfrm>
          <a:prstGeom prst="bentConnector3">
            <a:avLst>
              <a:gd name="adj1" fmla="val -16346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453B7F-F0F9-0045-89F8-80B745D57F6B}"/>
                  </a:ext>
                </a:extLst>
              </p:cNvPr>
              <p:cNvSpPr txBox="1"/>
              <p:nvPr/>
            </p:nvSpPr>
            <p:spPr>
              <a:xfrm>
                <a:off x="6094800" y="2391163"/>
                <a:ext cx="5762237" cy="609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𝑚𝑖𝑛𝑇𝑜𝑡𝑎𝑙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𝑑𝑖𝑠𝑇𝑜𝑡𝑎𝑙</m:t>
                          </m:r>
                        </m:num>
                        <m:den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𝑚𝑖𝑛𝑇𝑜𝑡𝑎𝑙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𝑑𝑖𝑠𝑇𝑜𝑡𝑎𝑙</m:t>
                          </m:r>
                        </m:den>
                      </m:f>
                    </m:oMath>
                  </m:oMathPara>
                </a14:m>
                <a:endParaRPr kumimoji="1" lang="ko-Kore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453B7F-F0F9-0045-89F8-80B745D5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00" y="2391163"/>
                <a:ext cx="5762237" cy="6099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액자 56">
            <a:extLst>
              <a:ext uri="{FF2B5EF4-FFF2-40B4-BE49-F238E27FC236}">
                <a16:creationId xmlns:a16="http://schemas.microsoft.com/office/drawing/2014/main" id="{75CC9559-B422-274B-B4E8-1891AA6170CD}"/>
              </a:ext>
            </a:extLst>
          </p:cNvPr>
          <p:cNvSpPr/>
          <p:nvPr/>
        </p:nvSpPr>
        <p:spPr>
          <a:xfrm>
            <a:off x="9304112" y="2321048"/>
            <a:ext cx="223024" cy="371351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62B975-997D-0F40-9275-FEEB2E3CCEC2}"/>
              </a:ext>
            </a:extLst>
          </p:cNvPr>
          <p:cNvSpPr txBox="1"/>
          <p:nvPr/>
        </p:nvSpPr>
        <p:spPr>
          <a:xfrm>
            <a:off x="9170951" y="1982494"/>
            <a:ext cx="489346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60" name="액자 59">
            <a:extLst>
              <a:ext uri="{FF2B5EF4-FFF2-40B4-BE49-F238E27FC236}">
                <a16:creationId xmlns:a16="http://schemas.microsoft.com/office/drawing/2014/main" id="{172B5EBB-0D3E-E945-8C8D-DF19C45E6A88}"/>
              </a:ext>
            </a:extLst>
          </p:cNvPr>
          <p:cNvSpPr/>
          <p:nvPr/>
        </p:nvSpPr>
        <p:spPr>
          <a:xfrm>
            <a:off x="8150726" y="2758453"/>
            <a:ext cx="1138213" cy="301237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액자 61">
            <a:extLst>
              <a:ext uri="{FF2B5EF4-FFF2-40B4-BE49-F238E27FC236}">
                <a16:creationId xmlns:a16="http://schemas.microsoft.com/office/drawing/2014/main" id="{7ACFFC6D-5662-1C49-B496-5B034DE63EAC}"/>
              </a:ext>
            </a:extLst>
          </p:cNvPr>
          <p:cNvSpPr/>
          <p:nvPr/>
        </p:nvSpPr>
        <p:spPr>
          <a:xfrm>
            <a:off x="9518258" y="2756269"/>
            <a:ext cx="1044000" cy="301236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70F2567-972E-714A-9873-AA6ED85D1D5B}"/>
                  </a:ext>
                </a:extLst>
              </p:cNvPr>
              <p:cNvSpPr txBox="1"/>
              <p:nvPr/>
            </p:nvSpPr>
            <p:spPr>
              <a:xfrm>
                <a:off x="6456363" y="3494910"/>
                <a:ext cx="5400675" cy="2390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where,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𝑚𝑖𝑛𝑇𝑜𝑡𝑎𝑙</m:t>
                    </m:r>
                    <m:r>
                      <a:rPr lang="en-US" altLang="ko-Kore-KR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ore-KR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d>
                          <m:d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r>
                                  <a:rPr lang="en-US" altLang="ko-Kore-KR" sz="16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𝑝𝑒𝑟</m:t>
                                </m:r>
                                <m:r>
                                  <a:rPr lang="en-US" altLang="ko-Kore-KR" sz="16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ore-KR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br>
                  <a:rPr lang="en-US" altLang="ko-Kore-KR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d>
                          <m:d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r>
                                  <a:rPr lang="en-US" altLang="ko-Kore-KR" sz="16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𝑝𝑒𝑟</m:t>
                                </m:r>
                                <m:r>
                                  <a:rPr lang="en-US" altLang="ko-Kore-KR" sz="16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ko-Kore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𝑑𝑖𝑠𝑇𝑜𝑡𝑎𝑙</m:t>
                    </m:r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𝑒𝑥𝑝𝐼</m:t>
                            </m:r>
                          </m:sub>
                        </m:sSub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𝑝𝑒𝑟𝐼</m:t>
                            </m:r>
                          </m:sub>
                        </m:sSub>
                      </m:e>
                    </m:d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br>
                  <a:rPr lang="en-US" altLang="ko-Kore-KR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𝑒𝑥𝑝𝑂</m:t>
                            </m:r>
                          </m:sub>
                        </m:sSub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𝑝𝑒𝑟𝑂</m:t>
                            </m:r>
                          </m:sub>
                        </m:sSub>
                      </m:e>
                    </m:d>
                  </m:oMath>
                </a14:m>
                <a:endParaRPr lang="en-US" altLang="ko-Kore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is a penalty (</a:t>
                </a:r>
                <a14:m>
                  <m:oMath xmlns:m="http://schemas.openxmlformats.org/officeDocument/2006/math"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 &lt;</m:t>
                    </m:r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&lt;1</m:t>
                    </m:r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).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70F2567-972E-714A-9873-AA6ED85D1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63" y="3494910"/>
                <a:ext cx="5400675" cy="2390141"/>
              </a:xfrm>
              <a:prstGeom prst="rect">
                <a:avLst/>
              </a:prstGeom>
              <a:blipFill>
                <a:blip r:embed="rId10"/>
                <a:stretch>
                  <a:fillRect l="-2257" b="-4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AEC015D-4996-8C41-A4AF-F13B992E6474}"/>
              </a:ext>
            </a:extLst>
          </p:cNvPr>
          <p:cNvSpPr txBox="1"/>
          <p:nvPr/>
        </p:nvSpPr>
        <p:spPr>
          <a:xfrm>
            <a:off x="8150727" y="3058469"/>
            <a:ext cx="1138212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1 + 2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DAD20A-D18C-3E4C-A555-2D09F186637A}"/>
              </a:ext>
            </a:extLst>
          </p:cNvPr>
          <p:cNvSpPr txBox="1"/>
          <p:nvPr/>
        </p:nvSpPr>
        <p:spPr>
          <a:xfrm>
            <a:off x="9518259" y="3057775"/>
            <a:ext cx="1044000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0 + 0</a:t>
            </a:r>
          </a:p>
        </p:txBody>
      </p:sp>
      <p:sp>
        <p:nvSpPr>
          <p:cNvPr id="71" name="액자 70">
            <a:extLst>
              <a:ext uri="{FF2B5EF4-FFF2-40B4-BE49-F238E27FC236}">
                <a16:creationId xmlns:a16="http://schemas.microsoft.com/office/drawing/2014/main" id="{20834DFE-D863-1140-B46B-D9E190197CB9}"/>
              </a:ext>
            </a:extLst>
          </p:cNvPr>
          <p:cNvSpPr/>
          <p:nvPr/>
        </p:nvSpPr>
        <p:spPr>
          <a:xfrm>
            <a:off x="7941298" y="2321048"/>
            <a:ext cx="1138213" cy="387453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액자 71">
            <a:extLst>
              <a:ext uri="{FF2B5EF4-FFF2-40B4-BE49-F238E27FC236}">
                <a16:creationId xmlns:a16="http://schemas.microsoft.com/office/drawing/2014/main" id="{BFA72137-50B6-4041-960E-CCB7873428EE}"/>
              </a:ext>
            </a:extLst>
          </p:cNvPr>
          <p:cNvSpPr/>
          <p:nvPr/>
        </p:nvSpPr>
        <p:spPr>
          <a:xfrm>
            <a:off x="9751736" y="2321604"/>
            <a:ext cx="1044000" cy="387453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7CEDF7-22EB-3E40-9007-024108C8E306}"/>
              </a:ext>
            </a:extLst>
          </p:cNvPr>
          <p:cNvSpPr txBox="1"/>
          <p:nvPr/>
        </p:nvSpPr>
        <p:spPr>
          <a:xfrm>
            <a:off x="7941298" y="1977597"/>
            <a:ext cx="1138213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+ 2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749A13-D576-0D4E-95BC-E6000CDF62D4}"/>
              </a:ext>
            </a:extLst>
          </p:cNvPr>
          <p:cNvSpPr txBox="1"/>
          <p:nvPr/>
        </p:nvSpPr>
        <p:spPr>
          <a:xfrm>
            <a:off x="9751737" y="1968642"/>
            <a:ext cx="1044000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A43A9894-FCB1-A241-837F-29C396CAEC20}"/>
              </a:ext>
            </a:extLst>
          </p:cNvPr>
          <p:cNvCxnSpPr>
            <a:cxnSpLocks/>
          </p:cNvCxnSpPr>
          <p:nvPr/>
        </p:nvCxnSpPr>
        <p:spPr>
          <a:xfrm>
            <a:off x="7184551" y="2950106"/>
            <a:ext cx="4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6E293DB-A69C-9F49-90EC-A61A4AE4715C}"/>
              </a:ext>
            </a:extLst>
          </p:cNvPr>
          <p:cNvSpPr txBox="1"/>
          <p:nvPr/>
        </p:nvSpPr>
        <p:spPr>
          <a:xfrm>
            <a:off x="7049201" y="3004805"/>
            <a:ext cx="74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1.000</a:t>
            </a:r>
            <a:endParaRPr lang="en" altLang="ko-Kore-KR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A463E-FDFF-B350-9D62-BF1A8E294ECF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076DC0-AC99-B909-81BF-3197D400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7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E4689-D876-041D-4D8A-38757CE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49" y="1988887"/>
            <a:ext cx="2393331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509DA-6686-F540-8452-20E8E2962885}"/>
              </a:ext>
            </a:extLst>
          </p:cNvPr>
          <p:cNvSpPr txBox="1"/>
          <p:nvPr/>
        </p:nvSpPr>
        <p:spPr>
          <a:xfrm>
            <a:off x="334963" y="1101904"/>
            <a:ext cx="11522074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(5) Patch Optimization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Ranking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– 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Action similarity’</a:t>
            </a: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example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053033-544B-8B40-879C-D131378C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002656"/>
            <a:ext cx="2700000" cy="22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C530D9-7A55-4441-9705-EA056CA3E5C4}"/>
              </a:ext>
            </a:extLst>
          </p:cNvPr>
          <p:cNvSpPr txBox="1"/>
          <p:nvPr/>
        </p:nvSpPr>
        <p:spPr>
          <a:xfrm>
            <a:off x="371476" y="5523382"/>
            <a:ext cx="2681197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Repaired Location#1</a:t>
            </a:r>
          </a:p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Fig. 2 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2B95B-2B2D-534F-8CCD-C8E602CEF534}"/>
              </a:ext>
            </a:extLst>
          </p:cNvPr>
          <p:cNvSpPr txBox="1"/>
          <p:nvPr/>
        </p:nvSpPr>
        <p:spPr>
          <a:xfrm>
            <a:off x="3394800" y="5523382"/>
            <a:ext cx="2700001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A candidate patch </a:t>
            </a:r>
            <a:b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Fig. 3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4A64727A-4200-1A47-AD38-83A84237B650}"/>
              </a:ext>
            </a:extLst>
          </p:cNvPr>
          <p:cNvSpPr/>
          <p:nvPr/>
        </p:nvSpPr>
        <p:spPr>
          <a:xfrm>
            <a:off x="4007074" y="2627811"/>
            <a:ext cx="1949843" cy="403059"/>
          </a:xfrm>
          <a:prstGeom prst="frame">
            <a:avLst>
              <a:gd name="adj1" fmla="val 1875"/>
            </a:avLst>
          </a:prstGeom>
          <a:noFill/>
          <a:ln>
            <a:solidFill>
              <a:srgbClr val="004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13992EDD-D33A-7D44-9514-C85D019738D4}"/>
              </a:ext>
            </a:extLst>
          </p:cNvPr>
          <p:cNvSpPr/>
          <p:nvPr/>
        </p:nvSpPr>
        <p:spPr>
          <a:xfrm>
            <a:off x="4007073" y="3023811"/>
            <a:ext cx="1949844" cy="360000"/>
          </a:xfrm>
          <a:prstGeom prst="frame">
            <a:avLst>
              <a:gd name="adj1" fmla="val 1875"/>
            </a:avLst>
          </a:prstGeom>
          <a:noFill/>
          <a:ln>
            <a:solidFill>
              <a:srgbClr val="004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16484-8582-F54C-81D6-960431170E61}"/>
                  </a:ext>
                </a:extLst>
              </p:cNvPr>
              <p:cNvSpPr txBox="1"/>
              <p:nvPr/>
            </p:nvSpPr>
            <p:spPr>
              <a:xfrm>
                <a:off x="4132134" y="4460723"/>
                <a:ext cx="1225329" cy="456985"/>
              </a:xfrm>
              <a:prstGeom prst="rect">
                <a:avLst/>
              </a:prstGeom>
              <a:noFill/>
              <a:ln w="12700">
                <a:solidFill>
                  <a:srgbClr val="004F9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𝑝𝑒𝑟𝐼</m:t>
                        </m:r>
                      </m:sub>
                    </m:sSub>
                  </m:oMath>
                </a14:m>
                <a:r>
                  <a:rPr lang="en" altLang="ko-Kore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2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16484-8582-F54C-81D6-96043117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34" y="4460723"/>
                <a:ext cx="1225329" cy="45698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 w="12700">
                <a:solidFill>
                  <a:srgbClr val="004F9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98E0E-2EC7-604B-B405-0AF463415CE4}"/>
                  </a:ext>
                </a:extLst>
              </p:cNvPr>
              <p:cNvSpPr txBox="1"/>
              <p:nvPr/>
            </p:nvSpPr>
            <p:spPr>
              <a:xfrm>
                <a:off x="4132135" y="4914156"/>
                <a:ext cx="1225329" cy="456985"/>
              </a:xfrm>
              <a:prstGeom prst="rect">
                <a:avLst/>
              </a:prstGeom>
              <a:noFill/>
              <a:ln w="12700">
                <a:solidFill>
                  <a:srgbClr val="004F9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𝑝𝑒𝑟𝑂</m:t>
                        </m:r>
                      </m:sub>
                    </m:sSub>
                  </m:oMath>
                </a14:m>
                <a:r>
                  <a:rPr lang="en" altLang="ko-Kore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3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598E0E-2EC7-604B-B405-0AF463415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35" y="4914156"/>
                <a:ext cx="1225329" cy="45698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  <a:ln w="12700">
                <a:solidFill>
                  <a:srgbClr val="004F9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F6B3845F-8928-4849-82C0-3167B8AB0363}"/>
              </a:ext>
            </a:extLst>
          </p:cNvPr>
          <p:cNvCxnSpPr>
            <a:cxnSpLocks/>
            <a:stCxn id="16" idx="3"/>
            <a:endCxn id="21" idx="3"/>
          </p:cNvCxnSpPr>
          <p:nvPr/>
        </p:nvCxnSpPr>
        <p:spPr>
          <a:xfrm flipH="1">
            <a:off x="5357464" y="2829341"/>
            <a:ext cx="599453" cy="2313308"/>
          </a:xfrm>
          <a:prstGeom prst="bentConnector3">
            <a:avLst>
              <a:gd name="adj1" fmla="val -38135"/>
            </a:avLst>
          </a:prstGeom>
          <a:ln w="12700">
            <a:solidFill>
              <a:srgbClr val="004F9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50EEB8EE-F1F5-A24A-A7B9-B10D49436FAF}"/>
              </a:ext>
            </a:extLst>
          </p:cNvPr>
          <p:cNvCxnSpPr>
            <a:cxnSpLocks/>
            <a:stCxn id="17" idx="1"/>
            <a:endCxn id="20" idx="1"/>
          </p:cNvCxnSpPr>
          <p:nvPr/>
        </p:nvCxnSpPr>
        <p:spPr>
          <a:xfrm rot="10800000" flipH="1" flipV="1">
            <a:off x="4007072" y="3203810"/>
            <a:ext cx="125061" cy="1485405"/>
          </a:xfrm>
          <a:prstGeom prst="bentConnector3">
            <a:avLst>
              <a:gd name="adj1" fmla="val -182791"/>
            </a:avLst>
          </a:prstGeom>
          <a:ln w="12700">
            <a:solidFill>
              <a:srgbClr val="004F9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AE6B60-4240-5D48-8835-8FB0FAE7D426}"/>
                  </a:ext>
                </a:extLst>
              </p:cNvPr>
              <p:cNvSpPr txBox="1"/>
              <p:nvPr/>
            </p:nvSpPr>
            <p:spPr>
              <a:xfrm>
                <a:off x="1012557" y="4458231"/>
                <a:ext cx="1225329" cy="45698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𝑒𝑥𝑝𝐼</m:t>
                        </m:r>
                      </m:sub>
                    </m:sSub>
                  </m:oMath>
                </a14:m>
                <a:r>
                  <a:rPr lang="en" altLang="ko-Kore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1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AE6B60-4240-5D48-8835-8FB0FAE7D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7" y="4458231"/>
                <a:ext cx="1225329" cy="456985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061A8-C61E-8F42-8A59-EE69D161C650}"/>
                  </a:ext>
                </a:extLst>
              </p:cNvPr>
              <p:cNvSpPr txBox="1"/>
              <p:nvPr/>
            </p:nvSpPr>
            <p:spPr>
              <a:xfrm>
                <a:off x="1012557" y="4921056"/>
                <a:ext cx="1225329" cy="45698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𝑒𝑥𝑝𝑂</m:t>
                        </m:r>
                      </m:sub>
                    </m:sSub>
                  </m:oMath>
                </a14:m>
                <a:r>
                  <a:rPr lang="en" altLang="ko-Kore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2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061A8-C61E-8F42-8A59-EE69D161C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57" y="4921056"/>
                <a:ext cx="1225329" cy="456985"/>
              </a:xfrm>
              <a:prstGeom prst="rect">
                <a:avLst/>
              </a:prstGeom>
              <a:blipFill>
                <a:blip r:embed="rId8"/>
                <a:stretch>
                  <a:fillRect b="-10390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액자 31">
            <a:extLst>
              <a:ext uri="{FF2B5EF4-FFF2-40B4-BE49-F238E27FC236}">
                <a16:creationId xmlns:a16="http://schemas.microsoft.com/office/drawing/2014/main" id="{0D9D7387-D273-DE44-BA78-BA319FCFAE3B}"/>
              </a:ext>
            </a:extLst>
          </p:cNvPr>
          <p:cNvSpPr/>
          <p:nvPr/>
        </p:nvSpPr>
        <p:spPr>
          <a:xfrm>
            <a:off x="388673" y="2842706"/>
            <a:ext cx="2664000" cy="639562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D39DF3AF-9B41-124C-BAAB-63D89984EDE9}"/>
              </a:ext>
            </a:extLst>
          </p:cNvPr>
          <p:cNvSpPr/>
          <p:nvPr/>
        </p:nvSpPr>
        <p:spPr>
          <a:xfrm>
            <a:off x="388673" y="3551164"/>
            <a:ext cx="2664000" cy="514592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68B32F24-DF36-294D-9013-819787F6D9EB}"/>
              </a:ext>
            </a:extLst>
          </p:cNvPr>
          <p:cNvCxnSpPr>
            <a:cxnSpLocks/>
            <a:stCxn id="33" idx="1"/>
            <a:endCxn id="29" idx="1"/>
          </p:cNvCxnSpPr>
          <p:nvPr/>
        </p:nvCxnSpPr>
        <p:spPr>
          <a:xfrm rot="10800000" flipH="1" flipV="1">
            <a:off x="388673" y="3808460"/>
            <a:ext cx="623884" cy="878264"/>
          </a:xfrm>
          <a:prstGeom prst="bentConnector3">
            <a:avLst>
              <a:gd name="adj1" fmla="val -17524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23AFA981-6560-BF4A-A2A1-D0BE4461E610}"/>
              </a:ext>
            </a:extLst>
          </p:cNvPr>
          <p:cNvCxnSpPr>
            <a:cxnSpLocks/>
            <a:stCxn id="32" idx="3"/>
            <a:endCxn id="30" idx="3"/>
          </p:cNvCxnSpPr>
          <p:nvPr/>
        </p:nvCxnSpPr>
        <p:spPr>
          <a:xfrm flipH="1">
            <a:off x="2237886" y="3162487"/>
            <a:ext cx="814787" cy="1987062"/>
          </a:xfrm>
          <a:prstGeom prst="bentConnector3">
            <a:avLst>
              <a:gd name="adj1" fmla="val -16346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453B7F-F0F9-0045-89F8-80B745D57F6B}"/>
                  </a:ext>
                </a:extLst>
              </p:cNvPr>
              <p:cNvSpPr txBox="1"/>
              <p:nvPr/>
            </p:nvSpPr>
            <p:spPr>
              <a:xfrm>
                <a:off x="6094800" y="2391163"/>
                <a:ext cx="5762237" cy="609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𝑚𝑖𝑛𝑇𝑜𝑡𝑎𝑙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𝑑𝑖𝑠𝑇𝑜𝑡𝑎𝑙</m:t>
                          </m:r>
                        </m:num>
                        <m:den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𝑚𝑖𝑛𝑇𝑜𝑡𝑎𝑙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𝑑𝑖𝑠𝑇𝑜𝑡𝑎𝑙</m:t>
                          </m:r>
                        </m:den>
                      </m:f>
                    </m:oMath>
                  </m:oMathPara>
                </a14:m>
                <a:endParaRPr kumimoji="1" lang="ko-Kore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453B7F-F0F9-0045-89F8-80B745D5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00" y="2391163"/>
                <a:ext cx="5762237" cy="6099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액자 56">
            <a:extLst>
              <a:ext uri="{FF2B5EF4-FFF2-40B4-BE49-F238E27FC236}">
                <a16:creationId xmlns:a16="http://schemas.microsoft.com/office/drawing/2014/main" id="{75CC9559-B422-274B-B4E8-1891AA6170CD}"/>
              </a:ext>
            </a:extLst>
          </p:cNvPr>
          <p:cNvSpPr/>
          <p:nvPr/>
        </p:nvSpPr>
        <p:spPr>
          <a:xfrm>
            <a:off x="9304112" y="2321048"/>
            <a:ext cx="223024" cy="371351"/>
          </a:xfrm>
          <a:prstGeom prst="frame">
            <a:avLst>
              <a:gd name="adj1" fmla="val 1875"/>
            </a:avLst>
          </a:prstGeom>
          <a:noFill/>
          <a:ln>
            <a:solidFill>
              <a:srgbClr val="004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62B975-997D-0F40-9275-FEEB2E3CCEC2}"/>
              </a:ext>
            </a:extLst>
          </p:cNvPr>
          <p:cNvSpPr txBox="1"/>
          <p:nvPr/>
        </p:nvSpPr>
        <p:spPr>
          <a:xfrm>
            <a:off x="9170951" y="1982494"/>
            <a:ext cx="489346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60" name="액자 59">
            <a:extLst>
              <a:ext uri="{FF2B5EF4-FFF2-40B4-BE49-F238E27FC236}">
                <a16:creationId xmlns:a16="http://schemas.microsoft.com/office/drawing/2014/main" id="{172B5EBB-0D3E-E945-8C8D-DF19C45E6A88}"/>
              </a:ext>
            </a:extLst>
          </p:cNvPr>
          <p:cNvSpPr/>
          <p:nvPr/>
        </p:nvSpPr>
        <p:spPr>
          <a:xfrm>
            <a:off x="8150726" y="2758453"/>
            <a:ext cx="1138213" cy="301237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액자 61">
            <a:extLst>
              <a:ext uri="{FF2B5EF4-FFF2-40B4-BE49-F238E27FC236}">
                <a16:creationId xmlns:a16="http://schemas.microsoft.com/office/drawing/2014/main" id="{7ACFFC6D-5662-1C49-B496-5B034DE63EAC}"/>
              </a:ext>
            </a:extLst>
          </p:cNvPr>
          <p:cNvSpPr/>
          <p:nvPr/>
        </p:nvSpPr>
        <p:spPr>
          <a:xfrm>
            <a:off x="9518258" y="2756269"/>
            <a:ext cx="1044000" cy="301236"/>
          </a:xfrm>
          <a:prstGeom prst="frame">
            <a:avLst>
              <a:gd name="adj1" fmla="val 1875"/>
            </a:avLst>
          </a:prstGeom>
          <a:noFill/>
          <a:ln>
            <a:solidFill>
              <a:srgbClr val="004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70F2567-972E-714A-9873-AA6ED85D1D5B}"/>
                  </a:ext>
                </a:extLst>
              </p:cNvPr>
              <p:cNvSpPr txBox="1"/>
              <p:nvPr/>
            </p:nvSpPr>
            <p:spPr>
              <a:xfrm>
                <a:off x="6456363" y="3494910"/>
                <a:ext cx="5400675" cy="2390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where,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𝑚𝑖𝑛𝑇𝑜𝑡𝑎𝑙</m:t>
                    </m:r>
                    <m:r>
                      <a:rPr lang="en-US" altLang="ko-Kore-KR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ore-KR" sz="1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d>
                          <m:d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r>
                                  <a:rPr lang="en-US" altLang="ko-Kore-KR" sz="16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𝑝𝑒𝑟</m:t>
                                </m:r>
                                <m:r>
                                  <a:rPr lang="en-US" altLang="ko-Kore-KR" sz="16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ore-KR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br>
                  <a:rPr lang="en-US" altLang="ko-Kore-KR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d>
                          <m:d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r>
                                  <a:rPr lang="en-US" altLang="ko-Kore-KR" sz="16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𝐴𝑐𝑡</m:t>
                                </m:r>
                              </m:e>
                              <m:sub>
                                <m:r>
                                  <a:rPr lang="en-US" altLang="ko-Kore-KR" sz="16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𝑝𝑒𝑟</m:t>
                                </m:r>
                                <m:r>
                                  <a:rPr lang="en-US" altLang="ko-Kore-KR" sz="16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ko-Kore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𝑑𝑖𝑠𝑇𝑜𝑡𝑎𝑙</m:t>
                    </m:r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𝑒𝑥𝑝𝐼</m:t>
                            </m:r>
                          </m:sub>
                        </m:sSub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𝑝𝑒𝑟𝐼</m:t>
                            </m:r>
                          </m:sub>
                        </m:sSub>
                      </m:e>
                    </m:d>
                    <m:r>
                      <a:rPr lang="en-US" altLang="ko-Kore-KR" sz="16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br>
                  <a:rPr lang="en-US" altLang="ko-Kore-KR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𝑒𝑥𝑝𝑂</m:t>
                            </m:r>
                          </m:sub>
                        </m:sSub>
                        <m:r>
                          <a:rPr lang="en-US" altLang="ko-Kore-KR" sz="16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</m:e>
                          <m:sub>
                            <m:r>
                              <a:rPr lang="en-US" altLang="ko-Kore-KR" sz="16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𝑝𝑒𝑟𝑂</m:t>
                            </m:r>
                          </m:sub>
                        </m:sSub>
                      </m:e>
                    </m:d>
                  </m:oMath>
                </a14:m>
                <a:endParaRPr lang="en-US" altLang="ko-Kore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is a penalty (</a:t>
                </a:r>
                <a14:m>
                  <m:oMath xmlns:m="http://schemas.openxmlformats.org/officeDocument/2006/math"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 &lt;</m:t>
                    </m:r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&lt;1</m:t>
                    </m:r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).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70F2567-972E-714A-9873-AA6ED85D1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63" y="3494910"/>
                <a:ext cx="5400675" cy="2390141"/>
              </a:xfrm>
              <a:prstGeom prst="rect">
                <a:avLst/>
              </a:prstGeom>
              <a:blipFill>
                <a:blip r:embed="rId10"/>
                <a:stretch>
                  <a:fillRect l="-2257" b="-4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AEC015D-4996-8C41-A4AF-F13B992E6474}"/>
              </a:ext>
            </a:extLst>
          </p:cNvPr>
          <p:cNvSpPr txBox="1"/>
          <p:nvPr/>
        </p:nvSpPr>
        <p:spPr>
          <a:xfrm>
            <a:off x="8150727" y="3058469"/>
            <a:ext cx="1138212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1 + 2 = 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DAD20A-D18C-3E4C-A555-2D09F186637A}"/>
              </a:ext>
            </a:extLst>
          </p:cNvPr>
          <p:cNvSpPr txBox="1"/>
          <p:nvPr/>
        </p:nvSpPr>
        <p:spPr>
          <a:xfrm>
            <a:off x="9518259" y="3057775"/>
            <a:ext cx="1044000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+ 1 = 2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액자 70">
            <a:extLst>
              <a:ext uri="{FF2B5EF4-FFF2-40B4-BE49-F238E27FC236}">
                <a16:creationId xmlns:a16="http://schemas.microsoft.com/office/drawing/2014/main" id="{20834DFE-D863-1140-B46B-D9E190197CB9}"/>
              </a:ext>
            </a:extLst>
          </p:cNvPr>
          <p:cNvSpPr/>
          <p:nvPr/>
        </p:nvSpPr>
        <p:spPr>
          <a:xfrm>
            <a:off x="7941298" y="2321048"/>
            <a:ext cx="1138213" cy="387453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액자 71">
            <a:extLst>
              <a:ext uri="{FF2B5EF4-FFF2-40B4-BE49-F238E27FC236}">
                <a16:creationId xmlns:a16="http://schemas.microsoft.com/office/drawing/2014/main" id="{BFA72137-50B6-4041-960E-CCB7873428EE}"/>
              </a:ext>
            </a:extLst>
          </p:cNvPr>
          <p:cNvSpPr/>
          <p:nvPr/>
        </p:nvSpPr>
        <p:spPr>
          <a:xfrm>
            <a:off x="9751736" y="2321604"/>
            <a:ext cx="1044000" cy="387453"/>
          </a:xfrm>
          <a:prstGeom prst="frame">
            <a:avLst>
              <a:gd name="adj1" fmla="val 1875"/>
            </a:avLst>
          </a:prstGeom>
          <a:noFill/>
          <a:ln>
            <a:solidFill>
              <a:srgbClr val="004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7CEDF7-22EB-3E40-9007-024108C8E306}"/>
              </a:ext>
            </a:extLst>
          </p:cNvPr>
          <p:cNvSpPr txBox="1"/>
          <p:nvPr/>
        </p:nvSpPr>
        <p:spPr>
          <a:xfrm>
            <a:off x="7941298" y="1977597"/>
            <a:ext cx="1138213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+ 2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749A13-D576-0D4E-95BC-E6000CDF62D4}"/>
              </a:ext>
            </a:extLst>
          </p:cNvPr>
          <p:cNvSpPr txBox="1"/>
          <p:nvPr/>
        </p:nvSpPr>
        <p:spPr>
          <a:xfrm>
            <a:off x="9751737" y="1968642"/>
            <a:ext cx="1044000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+ 1 = 2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A43A9894-FCB1-A241-837F-29C396CAEC20}"/>
              </a:ext>
            </a:extLst>
          </p:cNvPr>
          <p:cNvCxnSpPr>
            <a:cxnSpLocks/>
          </p:cNvCxnSpPr>
          <p:nvPr/>
        </p:nvCxnSpPr>
        <p:spPr>
          <a:xfrm>
            <a:off x="7184551" y="2950106"/>
            <a:ext cx="4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6E293DB-A69C-9F49-90EC-A61A4AE4715C}"/>
              </a:ext>
            </a:extLst>
          </p:cNvPr>
          <p:cNvSpPr txBox="1"/>
          <p:nvPr/>
        </p:nvSpPr>
        <p:spPr>
          <a:xfrm>
            <a:off x="7049201" y="3004805"/>
            <a:ext cx="748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0.800</a:t>
            </a:r>
            <a:endParaRPr lang="en" altLang="ko-Kore-KR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A463E-FDFF-B350-9D62-BF1A8E294ECF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076DC0-AC99-B909-81BF-3197D400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3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4BC9E-8873-624E-B069-267B5C3CEC94}"/>
              </a:ext>
            </a:extLst>
          </p:cNvPr>
          <p:cNvSpPr txBox="1"/>
          <p:nvPr/>
        </p:nvSpPr>
        <p:spPr>
          <a:xfrm>
            <a:off x="334963" y="1101904"/>
            <a:ext cx="11522074" cy="1633062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Patch Optimization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Ranking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– 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N-gram similarity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</a:p>
          <a:p>
            <a:pPr marL="742950" lvl="1" indent="-28575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N-gram similarity considers the structure and syntax changes between a buggy code and its candidate patch using Equation 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30AB9-14AC-EC42-8205-DD0F4ECA1A38}"/>
                  </a:ext>
                </a:extLst>
              </p:cNvPr>
              <p:cNvSpPr txBox="1"/>
              <p:nvPr/>
            </p:nvSpPr>
            <p:spPr>
              <a:xfrm>
                <a:off x="4301287" y="3177095"/>
                <a:ext cx="3600000" cy="416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𝑛𝑔𝑟𝑎</m:t>
                          </m:r>
                        </m:sub>
                      </m:sSub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ko-Kore-KR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ore-KR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ore-KR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ore-KR" alt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30AB9-14AC-EC42-8205-DD0F4ECA1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87" y="3177095"/>
                <a:ext cx="3600000" cy="416011"/>
              </a:xfrm>
              <a:prstGeom prst="rect">
                <a:avLst/>
              </a:prstGeom>
              <a:blipFill>
                <a:blip r:embed="rId3"/>
                <a:stretch>
                  <a:fillRect l="-702" t="-157576" b="-2363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F03F22-DAB7-5540-9DD2-57D8505E9E84}"/>
                  </a:ext>
                </a:extLst>
              </p:cNvPr>
              <p:cNvSpPr txBox="1"/>
              <p:nvPr/>
            </p:nvSpPr>
            <p:spPr>
              <a:xfrm>
                <a:off x="3144256" y="3713381"/>
                <a:ext cx="5940000" cy="857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ko-Kore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</a:t>
                </a: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ore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ko-Kore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</a:t>
                </a: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are the sets of the n-gram tokens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𝑐𝑑</m:t>
                        </m:r>
                        <m:d>
                          <m:dPr>
                            <m:ctrlPr>
                              <a:rPr lang="en-US" altLang="ko-Kore-KR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</a:t>
                </a: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𝑐𝑑</m:t>
                        </m:r>
                        <m:d>
                          <m:dPr>
                            <m:ctrlPr>
                              <a:rPr lang="en-US" altLang="ko-Kore-KR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’</a:t>
                </a: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s buggy chunk.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F03F22-DAB7-5540-9DD2-57D8505E9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56" y="3713381"/>
                <a:ext cx="5940000" cy="857286"/>
              </a:xfrm>
              <a:prstGeom prst="rect">
                <a:avLst/>
              </a:prstGeom>
              <a:blipFill>
                <a:blip r:embed="rId4"/>
                <a:stretch>
                  <a:fillRect l="-426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F5D05AC-5D6F-D644-9AC7-2A5D323279EF}"/>
              </a:ext>
            </a:extLst>
          </p:cNvPr>
          <p:cNvSpPr txBox="1"/>
          <p:nvPr/>
        </p:nvSpPr>
        <p:spPr>
          <a:xfrm>
            <a:off x="7830838" y="3177095"/>
            <a:ext cx="2332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Jaccard Similarity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FD5CF858-5823-2045-8A7B-C05D3186D6D6}"/>
              </a:ext>
            </a:extLst>
          </p:cNvPr>
          <p:cNvSpPr/>
          <p:nvPr/>
        </p:nvSpPr>
        <p:spPr>
          <a:xfrm>
            <a:off x="5497944" y="3125056"/>
            <a:ext cx="2332894" cy="468050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8B1EB-D42A-B72D-059B-CEB0358857F3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5F31D3-FC54-E8FA-36F8-6B8E7852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30AB9-14AC-EC42-8205-DD0F4ECA1A38}"/>
                  </a:ext>
                </a:extLst>
              </p:cNvPr>
              <p:cNvSpPr txBox="1"/>
              <p:nvPr/>
            </p:nvSpPr>
            <p:spPr>
              <a:xfrm>
                <a:off x="6094800" y="2009245"/>
                <a:ext cx="5762238" cy="416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𝑛𝑔𝑟𝑎</m:t>
                          </m:r>
                        </m:sub>
                      </m:sSub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ko-Kore-KR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ore-KR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</m:t>
                          </m:r>
                        </m:num>
                        <m:den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ore-KR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kumimoji="1" lang="en-US" altLang="ko-Kore-KR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ore-KR" alt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30AB9-14AC-EC42-8205-DD0F4ECA1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00" y="2009245"/>
                <a:ext cx="5762238" cy="416011"/>
              </a:xfrm>
              <a:prstGeom prst="rect">
                <a:avLst/>
              </a:prstGeom>
              <a:blipFill>
                <a:blip r:embed="rId3"/>
                <a:stretch>
                  <a:fillRect t="-152941" b="-222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F03F22-DAB7-5540-9DD2-57D8505E9E84}"/>
                  </a:ext>
                </a:extLst>
              </p:cNvPr>
              <p:cNvSpPr txBox="1"/>
              <p:nvPr/>
            </p:nvSpPr>
            <p:spPr>
              <a:xfrm>
                <a:off x="6456362" y="3571042"/>
                <a:ext cx="5400673" cy="857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ko-Kore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</a:t>
                </a: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ore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ko-Kore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</a:t>
                </a: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are the sets of the n-gram tokens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𝑐𝑑</m:t>
                        </m:r>
                        <m:d>
                          <m:dPr>
                            <m:ctrlPr>
                              <a:rPr lang="en-US" altLang="ko-Kore-KR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</a:t>
                </a: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𝑐𝑑</m:t>
                        </m:r>
                        <m:d>
                          <m:dPr>
                            <m:ctrlPr>
                              <a:rPr lang="en-US" altLang="ko-Kore-KR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’</a:t>
                </a: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s buggy chunk.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F03F22-DAB7-5540-9DD2-57D8505E9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62" y="3571042"/>
                <a:ext cx="5400673" cy="857286"/>
              </a:xfrm>
              <a:prstGeom prst="rect">
                <a:avLst/>
              </a:prstGeom>
              <a:blipFill>
                <a:blip r:embed="rId4"/>
                <a:stretch>
                  <a:fillRect l="-451" b="-6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54871707-29A2-914A-B7D4-DB4B7015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112131"/>
            <a:ext cx="2808000" cy="244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95212-C186-E44D-A439-D848BCC76BF7}"/>
              </a:ext>
            </a:extLst>
          </p:cNvPr>
          <p:cNvSpPr txBox="1"/>
          <p:nvPr/>
        </p:nvSpPr>
        <p:spPr>
          <a:xfrm>
            <a:off x="379121" y="5523381"/>
            <a:ext cx="2681197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Repaired Location#1</a:t>
            </a:r>
          </a:p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Fig. 2 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7C7E9-B5D0-B342-AF32-C73A13F01CB5}"/>
              </a:ext>
            </a:extLst>
          </p:cNvPr>
          <p:cNvSpPr txBox="1"/>
          <p:nvPr/>
        </p:nvSpPr>
        <p:spPr>
          <a:xfrm>
            <a:off x="3394800" y="5523382"/>
            <a:ext cx="2700001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A candidate patch </a:t>
            </a:r>
            <a:b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of Fig. 3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0CA711-3269-3F46-B0FC-7AC40BA1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800" y="2000019"/>
            <a:ext cx="2700000" cy="18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AD9886CE-2899-264A-824F-E270C2F3A1D8}"/>
              </a:ext>
            </a:extLst>
          </p:cNvPr>
          <p:cNvSpPr/>
          <p:nvPr/>
        </p:nvSpPr>
        <p:spPr>
          <a:xfrm>
            <a:off x="846581" y="3243493"/>
            <a:ext cx="2130795" cy="957593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BD4B07F9-696D-0947-BB67-8AD9E55B10EE}"/>
              </a:ext>
            </a:extLst>
          </p:cNvPr>
          <p:cNvSpPr/>
          <p:nvPr/>
        </p:nvSpPr>
        <p:spPr>
          <a:xfrm>
            <a:off x="3366194" y="2080222"/>
            <a:ext cx="2757212" cy="1757515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182A4C60-B90B-604E-AF5C-419706636BB4}"/>
              </a:ext>
            </a:extLst>
          </p:cNvPr>
          <p:cNvSpPr/>
          <p:nvPr/>
        </p:nvSpPr>
        <p:spPr>
          <a:xfrm>
            <a:off x="10852140" y="3689885"/>
            <a:ext cx="713678" cy="374326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C77A4192-DD58-1F4E-93F9-3B266233804E}"/>
              </a:ext>
            </a:extLst>
          </p:cNvPr>
          <p:cNvSpPr/>
          <p:nvPr/>
        </p:nvSpPr>
        <p:spPr>
          <a:xfrm>
            <a:off x="7196542" y="4054330"/>
            <a:ext cx="2062868" cy="374326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FA6E79D4-E339-1743-8895-9CF9F5FC490E}"/>
              </a:ext>
            </a:extLst>
          </p:cNvPr>
          <p:cNvCxnSpPr>
            <a:cxnSpLocks/>
            <a:stCxn id="17" idx="2"/>
            <a:endCxn id="20" idx="2"/>
          </p:cNvCxnSpPr>
          <p:nvPr/>
        </p:nvCxnSpPr>
        <p:spPr>
          <a:xfrm rot="16200000" flipH="1">
            <a:off x="4956192" y="1156872"/>
            <a:ext cx="227570" cy="6315997"/>
          </a:xfrm>
          <a:prstGeom prst="bentConnector3">
            <a:avLst>
              <a:gd name="adj1" fmla="val 200453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A16BADB-16F4-304A-B33B-FA51F1F67E95}"/>
              </a:ext>
            </a:extLst>
          </p:cNvPr>
          <p:cNvCxnSpPr>
            <a:cxnSpLocks/>
            <a:stCxn id="16" idx="2"/>
            <a:endCxn id="19" idx="2"/>
          </p:cNvCxnSpPr>
          <p:nvPr/>
        </p:nvCxnSpPr>
        <p:spPr>
          <a:xfrm rot="16200000" flipH="1">
            <a:off x="7863652" y="718884"/>
            <a:ext cx="226474" cy="6464179"/>
          </a:xfrm>
          <a:prstGeom prst="bentConnector3">
            <a:avLst>
              <a:gd name="adj1" fmla="val 568403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액자 33">
            <a:extLst>
              <a:ext uri="{FF2B5EF4-FFF2-40B4-BE49-F238E27FC236}">
                <a16:creationId xmlns:a16="http://schemas.microsoft.com/office/drawing/2014/main" id="{94178C33-E104-994D-825F-0865BCDD25C0}"/>
              </a:ext>
            </a:extLst>
          </p:cNvPr>
          <p:cNvSpPr/>
          <p:nvPr/>
        </p:nvSpPr>
        <p:spPr>
          <a:xfrm>
            <a:off x="9999165" y="1989802"/>
            <a:ext cx="1008000" cy="432000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9E52F9-769C-354C-B0A7-399A78520D39}"/>
              </a:ext>
            </a:extLst>
          </p:cNvPr>
          <p:cNvSpPr txBox="1"/>
          <p:nvPr/>
        </p:nvSpPr>
        <p:spPr>
          <a:xfrm>
            <a:off x="8085835" y="1641715"/>
            <a:ext cx="1008000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EC7C65A-F75E-2643-AD67-ADC2C80E2BB2}"/>
              </a:ext>
            </a:extLst>
          </p:cNvPr>
          <p:cNvSpPr/>
          <p:nvPr/>
        </p:nvSpPr>
        <p:spPr>
          <a:xfrm>
            <a:off x="8085836" y="1996562"/>
            <a:ext cx="1008000" cy="432000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93E587-0042-4240-941D-51A408C48A5F}"/>
              </a:ext>
            </a:extLst>
          </p:cNvPr>
          <p:cNvSpPr txBox="1"/>
          <p:nvPr/>
        </p:nvSpPr>
        <p:spPr>
          <a:xfrm>
            <a:off x="9996314" y="1636822"/>
            <a:ext cx="1008000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42</a:t>
            </a: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1ECCB414-7A2B-D14E-8C66-74B87889A6AB}"/>
              </a:ext>
            </a:extLst>
          </p:cNvPr>
          <p:cNvCxnSpPr>
            <a:cxnSpLocks/>
          </p:cNvCxnSpPr>
          <p:nvPr/>
        </p:nvCxnSpPr>
        <p:spPr>
          <a:xfrm>
            <a:off x="6861324" y="2472042"/>
            <a:ext cx="816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ACEE06E-2CA6-3245-AEBC-5DA993D62D66}"/>
              </a:ext>
            </a:extLst>
          </p:cNvPr>
          <p:cNvSpPr txBox="1"/>
          <p:nvPr/>
        </p:nvSpPr>
        <p:spPr>
          <a:xfrm>
            <a:off x="6774598" y="2527062"/>
            <a:ext cx="989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0.357</a:t>
            </a:r>
            <a:endParaRPr lang="en" altLang="ko-Kore-KR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6F1FC7-5914-FAE1-087A-490D4DE39C2D}"/>
              </a:ext>
            </a:extLst>
          </p:cNvPr>
          <p:cNvSpPr txBox="1"/>
          <p:nvPr/>
        </p:nvSpPr>
        <p:spPr>
          <a:xfrm>
            <a:off x="334963" y="1101904"/>
            <a:ext cx="11522074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Patch Optimization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Ranking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– 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N-gram similarity’</a:t>
            </a: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example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22BD7-95D1-FDFA-38C9-9EE1149AD569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8AAB3-CA21-3154-478F-E5938FEE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21357-B8E5-3FF2-B85B-DFEDA1D36F5A}"/>
              </a:ext>
            </a:extLst>
          </p:cNvPr>
          <p:cNvSpPr txBox="1"/>
          <p:nvPr/>
        </p:nvSpPr>
        <p:spPr>
          <a:xfrm>
            <a:off x="7764498" y="2520080"/>
            <a:ext cx="1754503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The intersection size of </a:t>
            </a:r>
          </a:p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the n-gram sets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4ECB5-CD23-BA15-2300-6D240C13445C}"/>
              </a:ext>
            </a:extLst>
          </p:cNvPr>
          <p:cNvSpPr txBox="1"/>
          <p:nvPr/>
        </p:nvSpPr>
        <p:spPr>
          <a:xfrm>
            <a:off x="9705109" y="2516774"/>
            <a:ext cx="1747948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The union 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ize of  </a:t>
            </a:r>
          </a:p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the n-gram sets</a:t>
            </a:r>
          </a:p>
        </p:txBody>
      </p:sp>
    </p:spTree>
    <p:extLst>
      <p:ext uri="{BB962C8B-B14F-4D97-AF65-F5344CB8AC3E}">
        <p14:creationId xmlns:p14="http://schemas.microsoft.com/office/powerpoint/2010/main" val="419555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4BC9E-8873-624E-B069-267B5C3CEC94}"/>
                  </a:ext>
                </a:extLst>
              </p:cNvPr>
              <p:cNvSpPr txBox="1"/>
              <p:nvPr/>
            </p:nvSpPr>
            <p:spPr>
              <a:xfrm>
                <a:off x="334963" y="1101904"/>
                <a:ext cx="11522074" cy="5326380"/>
              </a:xfrm>
              <a:prstGeom prst="rect">
                <a:avLst/>
              </a:prstGeom>
              <a:noFill/>
            </p:spPr>
            <p:txBody>
              <a:bodyPr wrap="square" lIns="125999" tIns="54000" rIns="125999" bIns="54000" rtlCol="0">
                <a:spAutoFit/>
              </a:bodyPr>
              <a:lstStyle/>
              <a:p>
                <a:pPr lvl="0" latinLnBrk="0">
                  <a:lnSpc>
                    <a:spcPct val="150000"/>
                  </a:lnSpc>
                  <a:defRPr/>
                </a:pP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Process of Patch Optimization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342900" lvl="0" indent="-342900" latinLnBrk="0">
                  <a:lnSpc>
                    <a:spcPct val="150000"/>
                  </a:lnSpc>
                  <a:buFont typeface="+mj-lt"/>
                  <a:buAutoNum type="arabicParenR" startAt="3"/>
                  <a:defRPr/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Patch Combination</a:t>
                </a:r>
                <a:b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</a:b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It combines the top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candidate patches after patch ranking using Equation 4 and builds a set of combined patches.</a:t>
                </a:r>
              </a:p>
              <a:p>
                <a:pPr marL="800100" lvl="1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A combined patch is evaluated and results in CO(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Compilable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), PL(Plausible), or CR(Correct). </a:t>
                </a:r>
              </a:p>
              <a:p>
                <a:pPr marL="1257300" lvl="2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When the patch passes all testcases, it results in PL(Plausible).</a:t>
                </a:r>
              </a:p>
              <a:p>
                <a:pPr marL="800100" lvl="1" indent="-342900" latinLnBrk="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When the evaluation is finished, we measure the performance, which is the number of repaired bugs per evaluated result.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4BC9E-8873-624E-B069-267B5C3CE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3" y="1101904"/>
                <a:ext cx="11522074" cy="5326380"/>
              </a:xfrm>
              <a:prstGeom prst="rect">
                <a:avLst/>
              </a:prstGeom>
              <a:blipFill>
                <a:blip r:embed="rId3"/>
                <a:stretch>
                  <a:fillRect l="-220" b="-2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30AB9-14AC-EC42-8205-DD0F4ECA1A38}"/>
                  </a:ext>
                </a:extLst>
              </p:cNvPr>
              <p:cNvSpPr txBox="1"/>
              <p:nvPr/>
            </p:nvSpPr>
            <p:spPr>
              <a:xfrm>
                <a:off x="3408194" y="2461702"/>
                <a:ext cx="541212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ore-KR" sz="25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⁡(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𝑝𝑛</m:t>
                          </m:r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𝑝𝑛</m:t>
                              </m:r>
                            </m:e>
                            <m:sup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𝑛𝑐</m:t>
                              </m:r>
                            </m:sup>
                          </m:sSup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𝑀𝐶</m:t>
                          </m:r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𝑛𝑝</m:t>
                          </m:r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𝑆𝑃</m:t>
                          </m:r>
                        </m:e>
                      </m:d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130AB9-14AC-EC42-8205-DD0F4ECA1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194" y="2461702"/>
                <a:ext cx="5412123" cy="384721"/>
              </a:xfrm>
              <a:prstGeom prst="rect">
                <a:avLst/>
              </a:prstGeom>
              <a:blipFill>
                <a:blip r:embed="rId4"/>
                <a:stretch>
                  <a:fillRect l="-937" t="-3125" r="-1639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F03F22-DAB7-5540-9DD2-57D8505E9E84}"/>
                  </a:ext>
                </a:extLst>
              </p:cNvPr>
              <p:cNvSpPr txBox="1"/>
              <p:nvPr/>
            </p:nvSpPr>
            <p:spPr>
              <a:xfrm>
                <a:off x="3144256" y="2985109"/>
                <a:ext cx="5940000" cy="1942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𝑛𝑐</m:t>
                    </m:r>
                  </m:oMath>
                </a14:m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is the number of chunks in a multi-buggy chunk.</a:t>
                </a:r>
              </a:p>
              <a:p>
                <a:pPr marL="285750" indent="-28575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" altLang="ko-Kore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𝑀𝐶</m:t>
                    </m:r>
                  </m:oMath>
                </a14:m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is the number of maximum combined patches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ko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𝑐𝑑</m:t>
                        </m:r>
                        <m:d>
                          <m:dPr>
                            <m:ctrlPr>
                              <a:rPr lang="en-US" altLang="ko-Kore-KR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</m:sub>
                      <m:sup>
                        <m:r>
                          <a:rPr lang="en-US" altLang="ko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</a:t>
                </a:r>
                <a:b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</a:b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I set.</a:t>
                </a:r>
              </a:p>
              <a:p>
                <a:pPr marL="285750" indent="-28575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𝑛𝑝</m:t>
                    </m:r>
                  </m:oMath>
                </a14:m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is the number of patches in a chunk to combine after patch ranking.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F03F22-DAB7-5540-9DD2-57D8505E9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56" y="2985109"/>
                <a:ext cx="5940000" cy="1942391"/>
              </a:xfrm>
              <a:prstGeom prst="rect">
                <a:avLst/>
              </a:prstGeom>
              <a:blipFill>
                <a:blip r:embed="rId5"/>
                <a:stretch>
                  <a:fillRect l="-426" b="-39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ED58767-2285-2E1F-6CA8-CA996714838F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FD6F49-2F91-0F3E-95DE-D044D2A3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E49DAB2-B71D-9246-B7EF-61171D272807}"/>
              </a:ext>
            </a:extLst>
          </p:cNvPr>
          <p:cNvSpPr/>
          <p:nvPr/>
        </p:nvSpPr>
        <p:spPr>
          <a:xfrm>
            <a:off x="5917518" y="2450438"/>
            <a:ext cx="353026" cy="278554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64C5B7D-DD24-924A-9063-A637132156F8}"/>
              </a:ext>
            </a:extLst>
          </p:cNvPr>
          <p:cNvSpPr/>
          <p:nvPr/>
        </p:nvSpPr>
        <p:spPr>
          <a:xfrm>
            <a:off x="6630762" y="2471151"/>
            <a:ext cx="508000" cy="369176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45E8386E-3E92-EE4F-A4DC-6B63E41B3947}"/>
              </a:ext>
            </a:extLst>
          </p:cNvPr>
          <p:cNvSpPr/>
          <p:nvPr/>
        </p:nvSpPr>
        <p:spPr>
          <a:xfrm>
            <a:off x="8106422" y="2464616"/>
            <a:ext cx="417795" cy="369176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2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B1B147A-D012-AFE3-F5D0-0A4B6330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038" y="1979514"/>
            <a:ext cx="2880000" cy="2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F0B0C9-15BE-91BD-2052-6DC61B12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0" y="2002378"/>
            <a:ext cx="2484000" cy="400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49359-7D60-1042-933C-54261ECB2F95}"/>
              </a:ext>
            </a:extLst>
          </p:cNvPr>
          <p:cNvSpPr txBox="1"/>
          <p:nvPr/>
        </p:nvSpPr>
        <p:spPr>
          <a:xfrm>
            <a:off x="371475" y="6007188"/>
            <a:ext cx="2484000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Ranked Candidate</a:t>
            </a:r>
            <a:b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Patches of Fig. 3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46A4A3-51A0-9C42-89AA-3A153D6FDDC7}"/>
                  </a:ext>
                </a:extLst>
              </p:cNvPr>
              <p:cNvSpPr txBox="1"/>
              <p:nvPr/>
            </p:nvSpPr>
            <p:spPr>
              <a:xfrm>
                <a:off x="3175538" y="2476183"/>
                <a:ext cx="541212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5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ore-KR" sz="25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⁡(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𝑝𝑛</m:t>
                          </m:r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𝑝𝑛</m:t>
                              </m:r>
                            </m:e>
                            <m:sup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𝑛𝑐</m:t>
                              </m:r>
                            </m:sup>
                          </m:sSup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𝑀𝐶</m:t>
                          </m:r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𝑛𝑝</m:t>
                          </m:r>
                          <m:r>
                            <a:rPr kumimoji="1" lang="en-US" altLang="ko-Kore-K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𝑆𝑃</m:t>
                          </m:r>
                        </m:e>
                      </m:d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46A4A3-51A0-9C42-89AA-3A153D6F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538" y="2476183"/>
                <a:ext cx="5412123" cy="3847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9D4EBC-9A8F-B845-B366-246C3458E024}"/>
                  </a:ext>
                </a:extLst>
              </p:cNvPr>
              <p:cNvSpPr txBox="1"/>
              <p:nvPr/>
            </p:nvSpPr>
            <p:spPr>
              <a:xfrm>
                <a:off x="3001082" y="3433143"/>
                <a:ext cx="5761037" cy="1942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𝑛𝑐</m:t>
                    </m:r>
                  </m:oMath>
                </a14:m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is the number of chunks a in a multi-buggy chunk.</a:t>
                </a:r>
              </a:p>
              <a:p>
                <a:pPr marL="285750" indent="-28575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" altLang="ko-Kore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𝑀𝐶</m:t>
                    </m:r>
                  </m:oMath>
                </a14:m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is the number of maximum combined patches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ko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𝑐𝑑</m:t>
                        </m:r>
                        <m:d>
                          <m:dPr>
                            <m:ctrlPr>
                              <a:rPr lang="en-US" altLang="ko-Kore-KR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ore-KR" sz="16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</m:sub>
                      <m:sup>
                        <m:r>
                          <a:rPr lang="en-US" altLang="ko-KR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 set</a:t>
                </a:r>
              </a:p>
              <a:p>
                <a:pPr marL="285750" indent="-28575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𝑛𝑝</m:t>
                    </m:r>
                  </m:oMath>
                </a14:m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is the number of patches in a chunk to combine after patch ranking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9D4EBC-9A8F-B845-B366-246C3458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082" y="3433143"/>
                <a:ext cx="5761037" cy="1942391"/>
              </a:xfrm>
              <a:prstGeom prst="rect">
                <a:avLst/>
              </a:prstGeom>
              <a:blipFill>
                <a:blip r:embed="rId6"/>
                <a:stretch>
                  <a:fillRect l="-441" b="-32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액자 14">
            <a:extLst>
              <a:ext uri="{FF2B5EF4-FFF2-40B4-BE49-F238E27FC236}">
                <a16:creationId xmlns:a16="http://schemas.microsoft.com/office/drawing/2014/main" id="{EC4BE5D8-7A0E-7E46-9BE2-BD5A1F4E5A13}"/>
              </a:ext>
            </a:extLst>
          </p:cNvPr>
          <p:cNvSpPr/>
          <p:nvPr/>
        </p:nvSpPr>
        <p:spPr>
          <a:xfrm>
            <a:off x="4549633" y="2125751"/>
            <a:ext cx="3820371" cy="832459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DB95A-DF3C-B641-86E9-FD3F29BC161F}"/>
              </a:ext>
            </a:extLst>
          </p:cNvPr>
          <p:cNvSpPr txBox="1"/>
          <p:nvPr/>
        </p:nvSpPr>
        <p:spPr>
          <a:xfrm>
            <a:off x="5670942" y="2125751"/>
            <a:ext cx="353026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EE1D2DB9-D9C6-B340-9A68-B356538997E6}"/>
              </a:ext>
            </a:extLst>
          </p:cNvPr>
          <p:cNvSpPr/>
          <p:nvPr/>
        </p:nvSpPr>
        <p:spPr>
          <a:xfrm>
            <a:off x="5670942" y="2452543"/>
            <a:ext cx="353026" cy="278554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C6068-36D9-3446-85BE-B4E1FF60695F}"/>
              </a:ext>
            </a:extLst>
          </p:cNvPr>
          <p:cNvSpPr txBox="1"/>
          <p:nvPr/>
        </p:nvSpPr>
        <p:spPr>
          <a:xfrm>
            <a:off x="4549633" y="2963935"/>
            <a:ext cx="3820371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{1, 2, 3}</a:t>
            </a: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6E47A0D-59FD-A947-8213-2D6E506C4E2B}"/>
              </a:ext>
            </a:extLst>
          </p:cNvPr>
          <p:cNvCxnSpPr>
            <a:cxnSpLocks/>
          </p:cNvCxnSpPr>
          <p:nvPr/>
        </p:nvCxnSpPr>
        <p:spPr>
          <a:xfrm>
            <a:off x="3162475" y="2892895"/>
            <a:ext cx="3194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BE0FAF-D688-8544-B9AA-AF3540FC2B2E}"/>
                  </a:ext>
                </a:extLst>
              </p:cNvPr>
              <p:cNvSpPr txBox="1"/>
              <p:nvPr/>
            </p:nvSpPr>
            <p:spPr>
              <a:xfrm>
                <a:off x="9047337" y="5315651"/>
                <a:ext cx="2761272" cy="344133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e>
                      <m:sup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US" altLang="ko-Kore-KR" sz="16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combined patches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BE0FAF-D688-8544-B9AA-AF3540FC2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337" y="5315651"/>
                <a:ext cx="2761272" cy="344133"/>
              </a:xfrm>
              <a:prstGeom prst="rect">
                <a:avLst/>
              </a:prstGeom>
              <a:blipFill>
                <a:blip r:embed="rId7"/>
                <a:stretch>
                  <a:fillRect t="-1724" b="-20690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액자 20">
            <a:extLst>
              <a:ext uri="{FF2B5EF4-FFF2-40B4-BE49-F238E27FC236}">
                <a16:creationId xmlns:a16="http://schemas.microsoft.com/office/drawing/2014/main" id="{107BFF70-9FD5-D24C-8922-C71E396F3930}"/>
              </a:ext>
            </a:extLst>
          </p:cNvPr>
          <p:cNvSpPr/>
          <p:nvPr/>
        </p:nvSpPr>
        <p:spPr>
          <a:xfrm>
            <a:off x="6384186" y="2473256"/>
            <a:ext cx="508000" cy="369176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E6827C-9F19-F040-A1B6-87D46B647885}"/>
              </a:ext>
            </a:extLst>
          </p:cNvPr>
          <p:cNvSpPr txBox="1"/>
          <p:nvPr/>
        </p:nvSpPr>
        <p:spPr>
          <a:xfrm>
            <a:off x="6384186" y="2132923"/>
            <a:ext cx="508000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D97B7D8C-089E-0E44-B245-32B77ABAD0C6}"/>
              </a:ext>
            </a:extLst>
          </p:cNvPr>
          <p:cNvSpPr/>
          <p:nvPr/>
        </p:nvSpPr>
        <p:spPr>
          <a:xfrm>
            <a:off x="7859846" y="2466721"/>
            <a:ext cx="417795" cy="369176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BCB38D-10C7-DE4E-AE35-1980738B8E0F}"/>
              </a:ext>
            </a:extLst>
          </p:cNvPr>
          <p:cNvSpPr txBox="1"/>
          <p:nvPr/>
        </p:nvSpPr>
        <p:spPr>
          <a:xfrm>
            <a:off x="7859846" y="2126388"/>
            <a:ext cx="417795" cy="33855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66372-5AF1-6A4B-A1A7-18D66127FA1E}"/>
              </a:ext>
            </a:extLst>
          </p:cNvPr>
          <p:cNvSpPr txBox="1"/>
          <p:nvPr/>
        </p:nvSpPr>
        <p:spPr>
          <a:xfrm>
            <a:off x="8977036" y="6010666"/>
            <a:ext cx="2880000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Combined Patches of </a:t>
            </a:r>
            <a:b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Fig. 3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CF52D65B-EF0A-1747-B3E4-AA6A7401186E}"/>
              </a:ext>
            </a:extLst>
          </p:cNvPr>
          <p:cNvSpPr/>
          <p:nvPr/>
        </p:nvSpPr>
        <p:spPr>
          <a:xfrm>
            <a:off x="9047337" y="2301604"/>
            <a:ext cx="2761271" cy="25200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29F83F-A8E1-6242-827D-DD16C00DB11D}"/>
              </a:ext>
            </a:extLst>
          </p:cNvPr>
          <p:cNvSpPr txBox="1"/>
          <p:nvPr/>
        </p:nvSpPr>
        <p:spPr>
          <a:xfrm>
            <a:off x="3170750" y="2979399"/>
            <a:ext cx="310020" cy="34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7CB892AD-7DB3-4845-B1D8-CB2C1C92377B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1808609" y="3442070"/>
            <a:ext cx="57329" cy="2045648"/>
          </a:xfrm>
          <a:prstGeom prst="bentConnector3">
            <a:avLst>
              <a:gd name="adj1" fmla="val -323984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F280F68-009D-634F-89EA-81657DC56F44}"/>
              </a:ext>
            </a:extLst>
          </p:cNvPr>
          <p:cNvSpPr/>
          <p:nvPr/>
        </p:nvSpPr>
        <p:spPr>
          <a:xfrm>
            <a:off x="501889" y="3253170"/>
            <a:ext cx="2200060" cy="144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3009CE-042B-1547-848B-A2904C240E64}"/>
              </a:ext>
            </a:extLst>
          </p:cNvPr>
          <p:cNvSpPr/>
          <p:nvPr/>
        </p:nvSpPr>
        <p:spPr>
          <a:xfrm>
            <a:off x="517217" y="5041864"/>
            <a:ext cx="2200060" cy="144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C7F73-07A1-F59B-541D-E2E736B55E0E}"/>
              </a:ext>
            </a:extLst>
          </p:cNvPr>
          <p:cNvSpPr txBox="1"/>
          <p:nvPr/>
        </p:nvSpPr>
        <p:spPr>
          <a:xfrm>
            <a:off x="334963" y="1101904"/>
            <a:ext cx="11522074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Process of Patch Optimization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lvl="0" indent="-342900" latinLnBrk="0">
              <a:lnSpc>
                <a:spcPct val="150000"/>
              </a:lnSpc>
              <a:buFont typeface="+mj-lt"/>
              <a:buAutoNum type="arabicParenR" startAt="3"/>
              <a:defRPr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Combination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– The combination’s example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2CCC0-DD26-4579-CD5B-8AD4F0038E03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F5C54-3207-D66D-546E-21201678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8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1F027FC-A9F3-5F8B-33F7-9B421094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30" y="1658676"/>
            <a:ext cx="1800000" cy="429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5BB44CB-99DF-10C7-9413-901E54CC3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45" y="2000080"/>
            <a:ext cx="2232000" cy="359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43A42BE-3210-5DAA-D77C-C9B3D9ADE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50" y="2449074"/>
            <a:ext cx="2700000" cy="27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14AD6-04C8-AE48-958B-9D1E35991679}"/>
              </a:ext>
            </a:extLst>
          </p:cNvPr>
          <p:cNvSpPr txBox="1"/>
          <p:nvPr/>
        </p:nvSpPr>
        <p:spPr>
          <a:xfrm>
            <a:off x="334963" y="1106404"/>
            <a:ext cx="5761037" cy="513717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Optimization for the third problem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D310F60A-D653-FC4F-BBA4-1995369AA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72" y="1640967"/>
            <a:ext cx="3259005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689EF835-CC2A-F141-BC33-DFAD48D5BB1C}"/>
              </a:ext>
            </a:extLst>
          </p:cNvPr>
          <p:cNvSpPr/>
          <p:nvPr/>
        </p:nvSpPr>
        <p:spPr>
          <a:xfrm>
            <a:off x="419100" y="3478918"/>
            <a:ext cx="3105150" cy="2412000"/>
          </a:xfrm>
          <a:prstGeom prst="frame">
            <a:avLst>
              <a:gd name="adj1" fmla="val 3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C2D0DC37-62B8-7548-9A6E-9E3716812B67}"/>
              </a:ext>
            </a:extLst>
          </p:cNvPr>
          <p:cNvSpPr/>
          <p:nvPr/>
        </p:nvSpPr>
        <p:spPr>
          <a:xfrm>
            <a:off x="419100" y="1847849"/>
            <a:ext cx="3105150" cy="1635439"/>
          </a:xfrm>
          <a:prstGeom prst="frame">
            <a:avLst>
              <a:gd name="adj1" fmla="val 3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FFC80C-AFD2-8048-A98A-411B824F8F35}"/>
                  </a:ext>
                </a:extLst>
              </p:cNvPr>
              <p:cNvSpPr txBox="1"/>
              <p:nvPr/>
            </p:nvSpPr>
            <p:spPr>
              <a:xfrm>
                <a:off x="418099" y="6014471"/>
                <a:ext cx="3105150" cy="60587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latinLnBrk="0"/>
                <a:r>
                  <a:rPr lang="en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Reduced Patch Space </a:t>
                </a:r>
              </a:p>
              <a:p>
                <a:pPr algn="ctr" latinLnBrk="0"/>
                <a:r>
                  <a:rPr lang="en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𝟔</m:t>
                        </m:r>
                      </m:e>
                      <m:sup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(36) combined patches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FFC80C-AFD2-8048-A98A-411B824F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" y="6014471"/>
                <a:ext cx="3105150" cy="605871"/>
              </a:xfrm>
              <a:prstGeom prst="rect">
                <a:avLst/>
              </a:prstGeom>
              <a:blipFill>
                <a:blip r:embed="rId7"/>
                <a:stretch>
                  <a:fillRect t="-1980" b="-8911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4E2AF27-AABF-D489-CAD3-A92FE0A1C03F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C04C9E-6744-9DF0-5982-8BDA7149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6B945B-3304-584D-A1E4-F6D7EA8B1B87}"/>
                  </a:ext>
                </a:extLst>
              </p:cNvPr>
              <p:cNvSpPr txBox="1"/>
              <p:nvPr/>
            </p:nvSpPr>
            <p:spPr>
              <a:xfrm>
                <a:off x="4038868" y="6003585"/>
                <a:ext cx="4629885" cy="590354"/>
              </a:xfrm>
              <a:prstGeom prst="rect">
                <a:avLst/>
              </a:prstGeom>
              <a:noFill/>
              <a:ln w="12700">
                <a:solidFill>
                  <a:srgbClr val="004F9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latinLnBrk="0"/>
                <a:r>
                  <a:rPr lang="en-US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More </a:t>
                </a:r>
                <a:r>
                  <a:rPr lang="en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Reduced Patch Space</a:t>
                </a:r>
              </a:p>
              <a:p>
                <a:pPr algn="ctr" latinLnBrk="0"/>
                <a:r>
                  <a:rPr lang="en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𝟒</m:t>
                        </m:r>
                      </m:e>
                      <m:sup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(16) combined patches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6B945B-3304-584D-A1E4-F6D7EA8B1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68" y="6003585"/>
                <a:ext cx="4629885" cy="590354"/>
              </a:xfrm>
              <a:prstGeom prst="rect">
                <a:avLst/>
              </a:prstGeom>
              <a:blipFill>
                <a:blip r:embed="rId8"/>
                <a:stretch>
                  <a:fillRect t="-2020" b="-11111"/>
                </a:stretch>
              </a:blipFill>
              <a:ln w="12700">
                <a:solidFill>
                  <a:srgbClr val="004F9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액자 41">
            <a:extLst>
              <a:ext uri="{FF2B5EF4-FFF2-40B4-BE49-F238E27FC236}">
                <a16:creationId xmlns:a16="http://schemas.microsoft.com/office/drawing/2014/main" id="{86303444-E37B-0743-9D7C-36CDF7B5C7E5}"/>
              </a:ext>
            </a:extLst>
          </p:cNvPr>
          <p:cNvSpPr/>
          <p:nvPr/>
        </p:nvSpPr>
        <p:spPr>
          <a:xfrm>
            <a:off x="4142552" y="3918856"/>
            <a:ext cx="1620000" cy="1923087"/>
          </a:xfrm>
          <a:prstGeom prst="frame">
            <a:avLst>
              <a:gd name="adj1" fmla="val 351"/>
            </a:avLst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617A3F8F-7383-7043-8D99-9CB62FDCEF65}"/>
              </a:ext>
            </a:extLst>
          </p:cNvPr>
          <p:cNvSpPr/>
          <p:nvPr/>
        </p:nvSpPr>
        <p:spPr>
          <a:xfrm>
            <a:off x="4142552" y="2000967"/>
            <a:ext cx="1620000" cy="1923087"/>
          </a:xfrm>
          <a:prstGeom prst="frame">
            <a:avLst>
              <a:gd name="adj1" fmla="val 351"/>
            </a:avLst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id="{3555A288-39DF-8E44-8F8E-96A5164E455E}"/>
              </a:ext>
            </a:extLst>
          </p:cNvPr>
          <p:cNvSpPr/>
          <p:nvPr/>
        </p:nvSpPr>
        <p:spPr>
          <a:xfrm>
            <a:off x="6460376" y="2383972"/>
            <a:ext cx="2088000" cy="1556656"/>
          </a:xfrm>
          <a:prstGeom prst="frame">
            <a:avLst>
              <a:gd name="adj1" fmla="val 351"/>
            </a:avLst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35115E78-8447-8240-BBB9-A387F6646D1E}"/>
              </a:ext>
            </a:extLst>
          </p:cNvPr>
          <p:cNvSpPr/>
          <p:nvPr/>
        </p:nvSpPr>
        <p:spPr>
          <a:xfrm>
            <a:off x="6460376" y="3928362"/>
            <a:ext cx="2088000" cy="1584000"/>
          </a:xfrm>
          <a:prstGeom prst="frame">
            <a:avLst>
              <a:gd name="adj1" fmla="val 351"/>
            </a:avLst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액자 45">
            <a:extLst>
              <a:ext uri="{FF2B5EF4-FFF2-40B4-BE49-F238E27FC236}">
                <a16:creationId xmlns:a16="http://schemas.microsoft.com/office/drawing/2014/main" id="{A5FFF514-C371-B043-85F9-CB04D5650F58}"/>
              </a:ext>
            </a:extLst>
          </p:cNvPr>
          <p:cNvSpPr/>
          <p:nvPr/>
        </p:nvSpPr>
        <p:spPr>
          <a:xfrm>
            <a:off x="9254914" y="2743199"/>
            <a:ext cx="2556000" cy="2340429"/>
          </a:xfrm>
          <a:prstGeom prst="frame">
            <a:avLst>
              <a:gd name="adj1" fmla="val 351"/>
            </a:avLst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8321C4-EEC4-CF41-8162-96372D5C5D71}"/>
                  </a:ext>
                </a:extLst>
              </p:cNvPr>
              <p:cNvSpPr txBox="1"/>
              <p:nvPr/>
            </p:nvSpPr>
            <p:spPr>
              <a:xfrm>
                <a:off x="9254915" y="5889732"/>
                <a:ext cx="2606729" cy="836576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latinLnBrk="0"/>
                <a:r>
                  <a:rPr lang="en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More Reduced Patch Space for </a:t>
                </a:r>
              </a:p>
              <a:p>
                <a:pPr algn="ctr" latinLnBrk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e>
                      <m:sup>
                        <m:r>
                          <a:rPr lang="en-US" altLang="ko-Kore-KR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" altLang="ko-Kore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(9) combined patches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8321C4-EEC4-CF41-8162-96372D5C5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915" y="5889732"/>
                <a:ext cx="2606729" cy="836576"/>
              </a:xfrm>
              <a:prstGeom prst="rect">
                <a:avLst/>
              </a:prstGeom>
              <a:blipFill>
                <a:blip r:embed="rId9"/>
                <a:stretch>
                  <a:fillRect t="-1439" b="-7914"/>
                </a:stretch>
              </a:blipFill>
              <a:ln w="127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FAB0AE9-6173-4C40-BD18-9DAB3EBA8A4E}"/>
              </a:ext>
            </a:extLst>
          </p:cNvPr>
          <p:cNvSpPr/>
          <p:nvPr/>
        </p:nvSpPr>
        <p:spPr>
          <a:xfrm>
            <a:off x="3628138" y="3620967"/>
            <a:ext cx="360000" cy="36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화살표: 오른쪽 47">
            <a:extLst>
              <a:ext uri="{FF2B5EF4-FFF2-40B4-BE49-F238E27FC236}">
                <a16:creationId xmlns:a16="http://schemas.microsoft.com/office/drawing/2014/main" id="{ADA58EC2-3AFE-F04D-A365-5C14FE74208F}"/>
              </a:ext>
            </a:extLst>
          </p:cNvPr>
          <p:cNvSpPr/>
          <p:nvPr/>
        </p:nvSpPr>
        <p:spPr>
          <a:xfrm>
            <a:off x="8721261" y="3620967"/>
            <a:ext cx="360000" cy="36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화살표: 오른쪽 47">
            <a:extLst>
              <a:ext uri="{FF2B5EF4-FFF2-40B4-BE49-F238E27FC236}">
                <a16:creationId xmlns:a16="http://schemas.microsoft.com/office/drawing/2014/main" id="{5FD49D00-5FDE-8643-BDEF-D689EE018E01}"/>
              </a:ext>
            </a:extLst>
          </p:cNvPr>
          <p:cNvSpPr/>
          <p:nvPr/>
        </p:nvSpPr>
        <p:spPr>
          <a:xfrm>
            <a:off x="5955814" y="3620967"/>
            <a:ext cx="360000" cy="36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37252-AF69-8D1C-03A5-D967F0F2CA78}"/>
              </a:ext>
            </a:extLst>
          </p:cNvPr>
          <p:cNvSpPr txBox="1"/>
          <p:nvPr/>
        </p:nvSpPr>
        <p:spPr>
          <a:xfrm>
            <a:off x="6090551" y="980713"/>
            <a:ext cx="5761037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The patch optimization decreases the numbers of the generated candidate patches and their combined patches.</a:t>
            </a:r>
            <a:endParaRPr lang="en-US" altLang="ko-Kore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0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Picture 6">
            <a:extLst>
              <a:ext uri="{FF2B5EF4-FFF2-40B4-BE49-F238E27FC236}">
                <a16:creationId xmlns:a16="http://schemas.microsoft.com/office/drawing/2014/main" id="{0D4EF722-3C43-3A86-568E-BCDD7297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77" y="2506926"/>
            <a:ext cx="1908000" cy="28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48759DEF-B958-F0FC-6D27-D30A782E05C9}"/>
              </a:ext>
            </a:extLst>
          </p:cNvPr>
          <p:cNvGrpSpPr/>
          <p:nvPr/>
        </p:nvGrpSpPr>
        <p:grpSpPr>
          <a:xfrm>
            <a:off x="3470740" y="2960043"/>
            <a:ext cx="2520000" cy="2217600"/>
            <a:chOff x="5050136" y="2037907"/>
            <a:chExt cx="2880000" cy="2535997"/>
          </a:xfrm>
        </p:grpSpPr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ACFC265B-74FA-5E49-13C3-5B42A7FCE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136" y="2037907"/>
              <a:ext cx="2880000" cy="253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액자 56">
              <a:extLst>
                <a:ext uri="{FF2B5EF4-FFF2-40B4-BE49-F238E27FC236}">
                  <a16:creationId xmlns:a16="http://schemas.microsoft.com/office/drawing/2014/main" id="{65A8CB2C-A83A-4568-50AB-5596C7EBB9A9}"/>
                </a:ext>
              </a:extLst>
            </p:cNvPr>
            <p:cNvSpPr/>
            <p:nvPr/>
          </p:nvSpPr>
          <p:spPr>
            <a:xfrm>
              <a:off x="5567872" y="3185311"/>
              <a:ext cx="2160000" cy="1008000"/>
            </a:xfrm>
            <a:prstGeom prst="frame">
              <a:avLst>
                <a:gd name="adj1" fmla="val 566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ko-Kore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액자 57">
              <a:extLst>
                <a:ext uri="{FF2B5EF4-FFF2-40B4-BE49-F238E27FC236}">
                  <a16:creationId xmlns:a16="http://schemas.microsoft.com/office/drawing/2014/main" id="{E68F8B87-069C-7764-AE70-7F19EFC2DD7D}"/>
                </a:ext>
              </a:extLst>
            </p:cNvPr>
            <p:cNvSpPr/>
            <p:nvPr/>
          </p:nvSpPr>
          <p:spPr>
            <a:xfrm>
              <a:off x="5564012" y="2563309"/>
              <a:ext cx="2160000" cy="180000"/>
            </a:xfrm>
            <a:prstGeom prst="frame">
              <a:avLst>
                <a:gd name="adj1" fmla="val 1875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ko-Kore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743A42BE-3210-5DAA-D77C-C9B3D9ADE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568" y="2513132"/>
            <a:ext cx="2700000" cy="27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14AD6-04C8-AE48-958B-9D1E35991679}"/>
              </a:ext>
            </a:extLst>
          </p:cNvPr>
          <p:cNvSpPr txBox="1"/>
          <p:nvPr/>
        </p:nvSpPr>
        <p:spPr>
          <a:xfrm>
            <a:off x="334963" y="1106404"/>
            <a:ext cx="8256862" cy="513717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Buggy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Block and Patch Optimization with Patch Space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2AF27-AABF-D489-CAD3-A92FE0A1C03F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C04C9E-6744-9DF0-5982-8BDA7149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6" name="액자 45">
            <a:extLst>
              <a:ext uri="{FF2B5EF4-FFF2-40B4-BE49-F238E27FC236}">
                <a16:creationId xmlns:a16="http://schemas.microsoft.com/office/drawing/2014/main" id="{A5FFF514-C371-B043-85F9-CB04D5650F58}"/>
              </a:ext>
            </a:extLst>
          </p:cNvPr>
          <p:cNvSpPr/>
          <p:nvPr/>
        </p:nvSpPr>
        <p:spPr>
          <a:xfrm>
            <a:off x="9143732" y="2807257"/>
            <a:ext cx="2556000" cy="2340429"/>
          </a:xfrm>
          <a:prstGeom prst="frame">
            <a:avLst>
              <a:gd name="adj1" fmla="val 351"/>
            </a:avLst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8321C4-EEC4-CF41-8162-96372D5C5D71}"/>
              </a:ext>
            </a:extLst>
          </p:cNvPr>
          <p:cNvSpPr txBox="1"/>
          <p:nvPr/>
        </p:nvSpPr>
        <p:spPr>
          <a:xfrm>
            <a:off x="8972298" y="5599126"/>
            <a:ext cx="2898868" cy="83099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More Reduced Patch Space for 3 X 3 (9) </a:t>
            </a:r>
            <a:b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combined patches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0E3C3DF9-9FEA-7B93-F9F6-CC1571800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6" y="2960043"/>
            <a:ext cx="2520000" cy="221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42325A3-CD0D-F853-C180-FC95398A705C}"/>
              </a:ext>
            </a:extLst>
          </p:cNvPr>
          <p:cNvSpPr txBox="1"/>
          <p:nvPr/>
        </p:nvSpPr>
        <p:spPr>
          <a:xfrm>
            <a:off x="3431250" y="5476016"/>
            <a:ext cx="4974315" cy="1077218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Reduced Patch Space 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for 6 X 6 (36) </a:t>
            </a:r>
          </a:p>
          <a:p>
            <a:pPr algn="ctr" latinLnBrk="0"/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combined patches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by two buggy chunks in a multi-buggy chunk</a:t>
            </a:r>
          </a:p>
        </p:txBody>
      </p:sp>
      <p:sp>
        <p:nvSpPr>
          <p:cNvPr id="63" name="액자 62">
            <a:extLst>
              <a:ext uri="{FF2B5EF4-FFF2-40B4-BE49-F238E27FC236}">
                <a16:creationId xmlns:a16="http://schemas.microsoft.com/office/drawing/2014/main" id="{50DA0F73-67BD-84E7-B929-6EA087657CC3}"/>
              </a:ext>
            </a:extLst>
          </p:cNvPr>
          <p:cNvSpPr/>
          <p:nvPr/>
        </p:nvSpPr>
        <p:spPr>
          <a:xfrm>
            <a:off x="879674" y="4108343"/>
            <a:ext cx="1908000" cy="288000"/>
          </a:xfrm>
          <a:prstGeom prst="frame">
            <a:avLst>
              <a:gd name="adj1" fmla="val 1875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3073" name="액자 3072">
            <a:extLst>
              <a:ext uri="{FF2B5EF4-FFF2-40B4-BE49-F238E27FC236}">
                <a16:creationId xmlns:a16="http://schemas.microsoft.com/office/drawing/2014/main" id="{22FE6245-99C5-FF99-1312-4C3F1E4C8241}"/>
              </a:ext>
            </a:extLst>
          </p:cNvPr>
          <p:cNvSpPr/>
          <p:nvPr/>
        </p:nvSpPr>
        <p:spPr>
          <a:xfrm>
            <a:off x="879674" y="3408914"/>
            <a:ext cx="1908000" cy="180000"/>
          </a:xfrm>
          <a:prstGeom prst="frame">
            <a:avLst>
              <a:gd name="adj1" fmla="val 1875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76" name="꺾인 연결선[E] 41">
            <a:extLst>
              <a:ext uri="{FF2B5EF4-FFF2-40B4-BE49-F238E27FC236}">
                <a16:creationId xmlns:a16="http://schemas.microsoft.com/office/drawing/2014/main" id="{21AB7246-44F0-555C-6308-8319C7385F1C}"/>
              </a:ext>
            </a:extLst>
          </p:cNvPr>
          <p:cNvCxnSpPr>
            <a:cxnSpLocks/>
            <a:stCxn id="58" idx="3"/>
            <a:endCxn id="3093" idx="1"/>
          </p:cNvCxnSpPr>
          <p:nvPr/>
        </p:nvCxnSpPr>
        <p:spPr>
          <a:xfrm flipV="1">
            <a:off x="5810382" y="3385318"/>
            <a:ext cx="632463" cy="112863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꺾인 연결선[E] 45">
            <a:extLst>
              <a:ext uri="{FF2B5EF4-FFF2-40B4-BE49-F238E27FC236}">
                <a16:creationId xmlns:a16="http://schemas.microsoft.com/office/drawing/2014/main" id="{1A6A8430-13A8-4BCC-8DCC-9C72DFE8D3DC}"/>
              </a:ext>
            </a:extLst>
          </p:cNvPr>
          <p:cNvCxnSpPr>
            <a:cxnSpLocks/>
            <a:stCxn id="57" idx="3"/>
            <a:endCxn id="3092" idx="1"/>
          </p:cNvCxnSpPr>
          <p:nvPr/>
        </p:nvCxnSpPr>
        <p:spPr>
          <a:xfrm>
            <a:off x="5813759" y="4404112"/>
            <a:ext cx="629086" cy="262683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9" name="액자 3078">
            <a:extLst>
              <a:ext uri="{FF2B5EF4-FFF2-40B4-BE49-F238E27FC236}">
                <a16:creationId xmlns:a16="http://schemas.microsoft.com/office/drawing/2014/main" id="{01A11B80-A2CD-A986-2531-26C3B9766485}"/>
              </a:ext>
            </a:extLst>
          </p:cNvPr>
          <p:cNvSpPr/>
          <p:nvPr/>
        </p:nvSpPr>
        <p:spPr>
          <a:xfrm>
            <a:off x="879674" y="4515799"/>
            <a:ext cx="1908000" cy="180000"/>
          </a:xfrm>
          <a:prstGeom prst="frame">
            <a:avLst>
              <a:gd name="adj1" fmla="val 1875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3084" name="TextBox 3083">
            <a:extLst>
              <a:ext uri="{FF2B5EF4-FFF2-40B4-BE49-F238E27FC236}">
                <a16:creationId xmlns:a16="http://schemas.microsoft.com/office/drawing/2014/main" id="{50F30AC8-187A-62E3-B8E6-6688A7E8D5C2}"/>
              </a:ext>
            </a:extLst>
          </p:cNvPr>
          <p:cNvSpPr txBox="1"/>
          <p:nvPr/>
        </p:nvSpPr>
        <p:spPr>
          <a:xfrm>
            <a:off x="334963" y="5476016"/>
            <a:ext cx="2566123" cy="1077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Patch Space 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for 6 X 6 X 6 (108) 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combined patches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by three buggy chunks</a:t>
            </a:r>
          </a:p>
        </p:txBody>
      </p:sp>
      <p:sp>
        <p:nvSpPr>
          <p:cNvPr id="3092" name="액자 3091">
            <a:extLst>
              <a:ext uri="{FF2B5EF4-FFF2-40B4-BE49-F238E27FC236}">
                <a16:creationId xmlns:a16="http://schemas.microsoft.com/office/drawing/2014/main" id="{5E7D07DE-E240-3668-77B6-5472F75FB1A9}"/>
              </a:ext>
            </a:extLst>
          </p:cNvPr>
          <p:cNvSpPr/>
          <p:nvPr/>
        </p:nvSpPr>
        <p:spPr>
          <a:xfrm>
            <a:off x="6442845" y="4014788"/>
            <a:ext cx="1739130" cy="1304014"/>
          </a:xfrm>
          <a:prstGeom prst="frame">
            <a:avLst>
              <a:gd name="adj1" fmla="val 566"/>
            </a:avLst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3093" name="액자 3092">
            <a:extLst>
              <a:ext uri="{FF2B5EF4-FFF2-40B4-BE49-F238E27FC236}">
                <a16:creationId xmlns:a16="http://schemas.microsoft.com/office/drawing/2014/main" id="{78105D30-BA1D-F088-CD58-6B6E029EA210}"/>
              </a:ext>
            </a:extLst>
          </p:cNvPr>
          <p:cNvSpPr/>
          <p:nvPr/>
        </p:nvSpPr>
        <p:spPr>
          <a:xfrm>
            <a:off x="6442845" y="2737318"/>
            <a:ext cx="1739130" cy="1296000"/>
          </a:xfrm>
          <a:prstGeom prst="frame">
            <a:avLst>
              <a:gd name="adj1" fmla="val 566"/>
            </a:avLst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3113" name="화살표: 오른쪽 47">
            <a:extLst>
              <a:ext uri="{FF2B5EF4-FFF2-40B4-BE49-F238E27FC236}">
                <a16:creationId xmlns:a16="http://schemas.microsoft.com/office/drawing/2014/main" id="{AB7EBBEB-1F4C-8584-FE88-DF6EE97A8D78}"/>
              </a:ext>
            </a:extLst>
          </p:cNvPr>
          <p:cNvSpPr/>
          <p:nvPr/>
        </p:nvSpPr>
        <p:spPr>
          <a:xfrm>
            <a:off x="2981250" y="3846938"/>
            <a:ext cx="450000" cy="45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4" name="화살표: 오른쪽 47">
            <a:extLst>
              <a:ext uri="{FF2B5EF4-FFF2-40B4-BE49-F238E27FC236}">
                <a16:creationId xmlns:a16="http://schemas.microsoft.com/office/drawing/2014/main" id="{373708B7-E429-EBBE-40C3-DCD40503D65A}"/>
              </a:ext>
            </a:extLst>
          </p:cNvPr>
          <p:cNvSpPr/>
          <p:nvPr/>
        </p:nvSpPr>
        <p:spPr>
          <a:xfrm>
            <a:off x="8496013" y="3761213"/>
            <a:ext cx="450000" cy="45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F408702D-6FB6-4FE0-694D-F790642E6B54}"/>
              </a:ext>
            </a:extLst>
          </p:cNvPr>
          <p:cNvSpPr txBox="1"/>
          <p:nvPr/>
        </p:nvSpPr>
        <p:spPr>
          <a:xfrm>
            <a:off x="253298" y="1629157"/>
            <a:ext cx="11685404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The proposed buggy block and patch optimization reduce the patch space for multi-chunk bugs because </a:t>
            </a:r>
            <a:r>
              <a:rPr lang="en-US" altLang="ko-Kore-KR" sz="1600" b="1" u="sng">
                <a:latin typeface="Arial" panose="020B0604020202020204" pitchFamily="34" charset="0"/>
                <a:cs typeface="Arial" panose="020B0604020202020204" pitchFamily="34" charset="0"/>
              </a:rPr>
              <a:t>it decreases </a:t>
            </a: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the numbers of buggy chunks, candidate patches, and combined patches using method and filed dependencies</a:t>
            </a:r>
            <a:r>
              <a:rPr lang="en-US" altLang="ko-Kore-KR" sz="1600" b="1" u="sng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" altLang="ko-Kore-K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1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B2294D-1F63-555B-1D3D-2A6AEFBB0770}"/>
              </a:ext>
            </a:extLst>
          </p:cNvPr>
          <p:cNvSpPr/>
          <p:nvPr/>
        </p:nvSpPr>
        <p:spPr>
          <a:xfrm>
            <a:off x="344474" y="3258572"/>
            <a:ext cx="2915103" cy="17798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Chunk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41736E-28B4-252D-2EA1-072E355A9A75}"/>
              </a:ext>
            </a:extLst>
          </p:cNvPr>
          <p:cNvSpPr/>
          <p:nvPr/>
        </p:nvSpPr>
        <p:spPr>
          <a:xfrm>
            <a:off x="4484550" y="1806259"/>
            <a:ext cx="3245100" cy="42846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4C94AE-30E0-BF58-0A5A-0C259075B5EB}"/>
              </a:ext>
            </a:extLst>
          </p:cNvPr>
          <p:cNvSpPr txBox="1"/>
          <p:nvPr/>
        </p:nvSpPr>
        <p:spPr>
          <a:xfrm>
            <a:off x="3951675" y="1082632"/>
            <a:ext cx="4324350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Automated Program Repair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(APR)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D7EFE-A43E-FD23-4ED2-C71A08252854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A81E3-576C-185F-C447-CD58E33A3E70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2979-CA13-EB2B-4E1B-0043C31877C4}"/>
              </a:ext>
            </a:extLst>
          </p:cNvPr>
          <p:cNvSpPr txBox="1"/>
          <p:nvPr/>
        </p:nvSpPr>
        <p:spPr>
          <a:xfrm>
            <a:off x="344474" y="1091883"/>
            <a:ext cx="2633225" cy="416831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bug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F44A95-F42D-753A-8460-27E85C36EECD}"/>
              </a:ext>
            </a:extLst>
          </p:cNvPr>
          <p:cNvSpPr/>
          <p:nvPr/>
        </p:nvSpPr>
        <p:spPr>
          <a:xfrm>
            <a:off x="338573" y="1816973"/>
            <a:ext cx="2871352" cy="468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Buggy Location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F36DF9-8C6B-55A6-F1F9-081BC23CBB11}"/>
              </a:ext>
            </a:extLst>
          </p:cNvPr>
          <p:cNvSpPr/>
          <p:nvPr/>
        </p:nvSpPr>
        <p:spPr>
          <a:xfrm>
            <a:off x="338574" y="2281970"/>
            <a:ext cx="2871351" cy="5816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source code line 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to a bug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E4E8E522-BF3C-324C-B279-6D1224B74170}"/>
              </a:ext>
            </a:extLst>
          </p:cNvPr>
          <p:cNvSpPr/>
          <p:nvPr/>
        </p:nvSpPr>
        <p:spPr>
          <a:xfrm>
            <a:off x="2737249" y="1813970"/>
            <a:ext cx="450000" cy="450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5FAB2F-E3B9-EBC4-0520-C3FBB95E46FB}"/>
              </a:ext>
            </a:extLst>
          </p:cNvPr>
          <p:cNvSpPr/>
          <p:nvPr/>
        </p:nvSpPr>
        <p:spPr>
          <a:xfrm>
            <a:off x="4666157" y="2527268"/>
            <a:ext cx="2877753" cy="2642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040554-CE81-2E43-4709-B7A72D90AEB0}"/>
              </a:ext>
            </a:extLst>
          </p:cNvPr>
          <p:cNvSpPr/>
          <p:nvPr/>
        </p:nvSpPr>
        <p:spPr>
          <a:xfrm>
            <a:off x="8979786" y="1813970"/>
            <a:ext cx="2877252" cy="468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Location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92227E07-94BB-170B-A5E0-3F7368F32B17}"/>
              </a:ext>
            </a:extLst>
          </p:cNvPr>
          <p:cNvSpPr/>
          <p:nvPr/>
        </p:nvSpPr>
        <p:spPr>
          <a:xfrm>
            <a:off x="11412951" y="1864599"/>
            <a:ext cx="360000" cy="360000"/>
          </a:xfrm>
          <a:prstGeom prst="donut">
            <a:avLst>
              <a:gd name="adj" fmla="val 1133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853FE-8634-F1E7-29F2-671AFA226047}"/>
              </a:ext>
            </a:extLst>
          </p:cNvPr>
          <p:cNvSpPr txBox="1"/>
          <p:nvPr/>
        </p:nvSpPr>
        <p:spPr>
          <a:xfrm>
            <a:off x="8981726" y="1091882"/>
            <a:ext cx="2633225" cy="416831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fixed bug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EE9582-1B2F-ADA3-B681-03F63749DDBA}"/>
              </a:ext>
            </a:extLst>
          </p:cNvPr>
          <p:cNvSpPr/>
          <p:nvPr/>
        </p:nvSpPr>
        <p:spPr>
          <a:xfrm>
            <a:off x="4847765" y="2714327"/>
            <a:ext cx="25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Patch#1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AA8CBA-D72D-28E7-5B4A-CC5BCD5E9228}"/>
              </a:ext>
            </a:extLst>
          </p:cNvPr>
          <p:cNvSpPr/>
          <p:nvPr/>
        </p:nvSpPr>
        <p:spPr>
          <a:xfrm>
            <a:off x="4847764" y="3086076"/>
            <a:ext cx="2520000" cy="83527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source code to fix one or more buggy chunks</a:t>
            </a:r>
            <a:b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9FDE8E-74F6-8EE2-79A2-DB922758096E}"/>
              </a:ext>
            </a:extLst>
          </p:cNvPr>
          <p:cNvSpPr/>
          <p:nvPr/>
        </p:nvSpPr>
        <p:spPr>
          <a:xfrm>
            <a:off x="4838240" y="3930877"/>
            <a:ext cx="25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Patch#2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D40BB1-70F3-656D-3A20-DCD770F2493D}"/>
              </a:ext>
            </a:extLst>
          </p:cNvPr>
          <p:cNvSpPr/>
          <p:nvPr/>
        </p:nvSpPr>
        <p:spPr>
          <a:xfrm>
            <a:off x="4847764" y="4689331"/>
            <a:ext cx="25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</a:t>
            </a:r>
            <a:r>
              <a:rPr lang="en-US" altLang="ko-K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Patch#N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219774-0656-B49D-C126-9330B890251F}"/>
              </a:ext>
            </a:extLst>
          </p:cNvPr>
          <p:cNvSpPr/>
          <p:nvPr/>
        </p:nvSpPr>
        <p:spPr>
          <a:xfrm>
            <a:off x="4854135" y="4300012"/>
            <a:ext cx="2520000" cy="39190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F3E104-AEBA-DB7B-E93F-32BE02802D7A}"/>
              </a:ext>
            </a:extLst>
          </p:cNvPr>
          <p:cNvSpPr txBox="1"/>
          <p:nvPr/>
        </p:nvSpPr>
        <p:spPr>
          <a:xfrm>
            <a:off x="4484550" y="2061734"/>
            <a:ext cx="3245100" cy="456009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Patch Space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58CB19-AEE1-5B3A-66E2-650553E068EE}"/>
              </a:ext>
            </a:extLst>
          </p:cNvPr>
          <p:cNvSpPr txBox="1"/>
          <p:nvPr/>
        </p:nvSpPr>
        <p:spPr>
          <a:xfrm>
            <a:off x="4666157" y="5179091"/>
            <a:ext cx="2877753" cy="6776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space generated by 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candidate patches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B3922C-EC02-4C77-E50D-B31F81073656}"/>
              </a:ext>
            </a:extLst>
          </p:cNvPr>
          <p:cNvSpPr/>
          <p:nvPr/>
        </p:nvSpPr>
        <p:spPr>
          <a:xfrm>
            <a:off x="449338" y="3723950"/>
            <a:ext cx="2693086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Buggy Location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곱하기 기호 43">
            <a:extLst>
              <a:ext uri="{FF2B5EF4-FFF2-40B4-BE49-F238E27FC236}">
                <a16:creationId xmlns:a16="http://schemas.microsoft.com/office/drawing/2014/main" id="{9992A34D-6067-6B6D-43EF-D9D35B6C0B6A}"/>
              </a:ext>
            </a:extLst>
          </p:cNvPr>
          <p:cNvSpPr/>
          <p:nvPr/>
        </p:nvSpPr>
        <p:spPr>
          <a:xfrm>
            <a:off x="2712105" y="3753999"/>
            <a:ext cx="422062" cy="450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CF64E3-20AC-C389-E9C9-122A179A4293}"/>
              </a:ext>
            </a:extLst>
          </p:cNvPr>
          <p:cNvSpPr/>
          <p:nvPr/>
        </p:nvSpPr>
        <p:spPr>
          <a:xfrm>
            <a:off x="445727" y="4399323"/>
            <a:ext cx="2693087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Buggy Location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곱하기 기호 46">
            <a:extLst>
              <a:ext uri="{FF2B5EF4-FFF2-40B4-BE49-F238E27FC236}">
                <a16:creationId xmlns:a16="http://schemas.microsoft.com/office/drawing/2014/main" id="{9906FECD-CF20-6567-567F-1EE5CE1EE800}"/>
              </a:ext>
            </a:extLst>
          </p:cNvPr>
          <p:cNvSpPr/>
          <p:nvPr/>
        </p:nvSpPr>
        <p:spPr>
          <a:xfrm>
            <a:off x="2708493" y="4440159"/>
            <a:ext cx="422062" cy="450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3F26BFC-A13A-31CF-E9C8-F07B2300E5DF}"/>
              </a:ext>
            </a:extLst>
          </p:cNvPr>
          <p:cNvSpPr/>
          <p:nvPr/>
        </p:nvSpPr>
        <p:spPr>
          <a:xfrm>
            <a:off x="342669" y="5049392"/>
            <a:ext cx="2924615" cy="5884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one or more continuous buggy locations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8C34B5-8149-F567-E31F-364163D8AD3C}"/>
              </a:ext>
            </a:extLst>
          </p:cNvPr>
          <p:cNvSpPr/>
          <p:nvPr/>
        </p:nvSpPr>
        <p:spPr>
          <a:xfrm>
            <a:off x="334962" y="2906150"/>
            <a:ext cx="2924615" cy="31677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10C5DCD-C5B2-277E-610C-2008B041B2B2}"/>
              </a:ext>
            </a:extLst>
          </p:cNvPr>
          <p:cNvSpPr/>
          <p:nvPr/>
        </p:nvSpPr>
        <p:spPr>
          <a:xfrm>
            <a:off x="8979786" y="3257058"/>
            <a:ext cx="2877252" cy="1770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Chunk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3F0731-BCD3-5614-3763-621835FDD59D}"/>
              </a:ext>
            </a:extLst>
          </p:cNvPr>
          <p:cNvSpPr/>
          <p:nvPr/>
        </p:nvSpPr>
        <p:spPr>
          <a:xfrm>
            <a:off x="9084650" y="3722436"/>
            <a:ext cx="2658012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Buggy Location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33E2E78-EA60-F02E-1B4E-96581626C9C8}"/>
              </a:ext>
            </a:extLst>
          </p:cNvPr>
          <p:cNvSpPr/>
          <p:nvPr/>
        </p:nvSpPr>
        <p:spPr>
          <a:xfrm>
            <a:off x="9106738" y="4374897"/>
            <a:ext cx="2665234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Buggy Location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8F922F-E96C-1D1B-67DB-6710EF3CD501}"/>
              </a:ext>
            </a:extLst>
          </p:cNvPr>
          <p:cNvSpPr/>
          <p:nvPr/>
        </p:nvSpPr>
        <p:spPr>
          <a:xfrm>
            <a:off x="3324032" y="2762641"/>
            <a:ext cx="1080000" cy="108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0BBD25CD-A861-6D9B-7591-66B0F5B4F4B6}"/>
              </a:ext>
            </a:extLst>
          </p:cNvPr>
          <p:cNvSpPr/>
          <p:nvPr/>
        </p:nvSpPr>
        <p:spPr>
          <a:xfrm>
            <a:off x="7822764" y="2740664"/>
            <a:ext cx="1080000" cy="1080000"/>
          </a:xfrm>
          <a:prstGeom prst="rightArrow">
            <a:avLst>
              <a:gd name="adj1" fmla="val 27151"/>
              <a:gd name="adj2" fmla="val 55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DA77D8B5-3519-A927-A5E5-0CB6B26750AE}"/>
              </a:ext>
            </a:extLst>
          </p:cNvPr>
          <p:cNvSpPr/>
          <p:nvPr/>
        </p:nvSpPr>
        <p:spPr>
          <a:xfrm>
            <a:off x="11326788" y="3809647"/>
            <a:ext cx="360000" cy="360000"/>
          </a:xfrm>
          <a:prstGeom prst="donut">
            <a:avLst>
              <a:gd name="adj" fmla="val 1133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원형: 비어 있음 60">
            <a:extLst>
              <a:ext uri="{FF2B5EF4-FFF2-40B4-BE49-F238E27FC236}">
                <a16:creationId xmlns:a16="http://schemas.microsoft.com/office/drawing/2014/main" id="{7CC1CBB4-A6BA-B423-5244-677C5F5F1DA8}"/>
              </a:ext>
            </a:extLst>
          </p:cNvPr>
          <p:cNvSpPr/>
          <p:nvPr/>
        </p:nvSpPr>
        <p:spPr>
          <a:xfrm>
            <a:off x="11326788" y="4453094"/>
            <a:ext cx="360000" cy="360000"/>
          </a:xfrm>
          <a:prstGeom prst="donut">
            <a:avLst>
              <a:gd name="adj" fmla="val 1133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5398A07-1ED7-BDE5-C854-2F048B0EDE6A}"/>
              </a:ext>
            </a:extLst>
          </p:cNvPr>
          <p:cNvSpPr/>
          <p:nvPr/>
        </p:nvSpPr>
        <p:spPr>
          <a:xfrm>
            <a:off x="8954622" y="2925156"/>
            <a:ext cx="2902415" cy="30757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DE0B53F-58EB-71EE-C2DA-196D7B5F30C6}"/>
              </a:ext>
            </a:extLst>
          </p:cNvPr>
          <p:cNvSpPr/>
          <p:nvPr/>
        </p:nvSpPr>
        <p:spPr>
          <a:xfrm>
            <a:off x="8977980" y="2299968"/>
            <a:ext cx="2871351" cy="5921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location that fixes a buggy location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744C557-2C80-D5B5-D26B-4B79C6DCEEE2}"/>
              </a:ext>
            </a:extLst>
          </p:cNvPr>
          <p:cNvSpPr/>
          <p:nvPr/>
        </p:nvSpPr>
        <p:spPr>
          <a:xfrm>
            <a:off x="9004275" y="5049205"/>
            <a:ext cx="2871351" cy="5921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chunk that fixes a buggy chunk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C7C1064-5679-61A3-66AD-0EFAB030E5A3}"/>
              </a:ext>
            </a:extLst>
          </p:cNvPr>
          <p:cNvGrpSpPr/>
          <p:nvPr/>
        </p:nvGrpSpPr>
        <p:grpSpPr>
          <a:xfrm>
            <a:off x="2287249" y="1164870"/>
            <a:ext cx="828000" cy="432000"/>
            <a:chOff x="5098663" y="2476226"/>
            <a:chExt cx="1710000" cy="984585"/>
          </a:xfrm>
        </p:grpSpPr>
        <p:pic>
          <p:nvPicPr>
            <p:cNvPr id="67" name="Picture 8" descr="빨간색의 무료 벡터 그래픽">
              <a:extLst>
                <a:ext uri="{FF2B5EF4-FFF2-40B4-BE49-F238E27FC236}">
                  <a16:creationId xmlns:a16="http://schemas.microsoft.com/office/drawing/2014/main" id="{2044B0D1-1505-500F-3E4C-395BD14FE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2" descr="검색의 무료 벡터 그래픽">
              <a:extLst>
                <a:ext uri="{FF2B5EF4-FFF2-40B4-BE49-F238E27FC236}">
                  <a16:creationId xmlns:a16="http://schemas.microsoft.com/office/drawing/2014/main" id="{E175F0E9-3E97-B147-C7B4-E3F057EB3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DE5D54A-20A5-B2C4-FE36-7B73FF1DC041}"/>
              </a:ext>
            </a:extLst>
          </p:cNvPr>
          <p:cNvGrpSpPr/>
          <p:nvPr/>
        </p:nvGrpSpPr>
        <p:grpSpPr>
          <a:xfrm>
            <a:off x="10979972" y="1189513"/>
            <a:ext cx="792000" cy="432000"/>
            <a:chOff x="5014800" y="4000269"/>
            <a:chExt cx="1701150" cy="978113"/>
          </a:xfrm>
        </p:grpSpPr>
        <p:pic>
          <p:nvPicPr>
            <p:cNvPr id="70" name="Picture 8" descr="빨간색의 무료 벡터 그래픽">
              <a:extLst>
                <a:ext uri="{FF2B5EF4-FFF2-40B4-BE49-F238E27FC236}">
                  <a16:creationId xmlns:a16="http://schemas.microsoft.com/office/drawing/2014/main" id="{B6B01F67-10DA-DC22-36FD-7216A3912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800" y="4000269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8" descr="기어의 무료 벡터 그래픽">
              <a:extLst>
                <a:ext uri="{FF2B5EF4-FFF2-40B4-BE49-F238E27FC236}">
                  <a16:creationId xmlns:a16="http://schemas.microsoft.com/office/drawing/2014/main" id="{C9152446-33A7-FC15-2AE7-7BC236DCF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950" y="4344999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E35673-9D19-AFE0-63B8-7DB53731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06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DE3B-DB86-6B45-A125-D3BBE1D2CD14}"/>
              </a:ext>
            </a:extLst>
          </p:cNvPr>
          <p:cNvSpPr txBox="1"/>
          <p:nvPr/>
        </p:nvSpPr>
        <p:spPr>
          <a:xfrm>
            <a:off x="334963" y="1101904"/>
            <a:ext cx="5761038" cy="3110389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Datasets and Fine-tuning</a:t>
            </a: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Datasets</a:t>
            </a:r>
          </a:p>
          <a:p>
            <a:pPr marL="800100" lvl="1" indent="-3429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Training and validation dataset: Bugs2Fix [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7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]</a:t>
            </a:r>
          </a:p>
          <a:p>
            <a:pPr marL="800100" lvl="1" indent="-3429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Generation (benchmark) dataset: Defects4J [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8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]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Fine-tuning</a:t>
            </a:r>
          </a:p>
          <a:p>
            <a:pPr marL="800100" lvl="1" indent="-3429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max_token_length=512</a:t>
            </a:r>
          </a:p>
          <a:p>
            <a:pPr marL="800100" lvl="1" indent="-3429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batch_size=16</a:t>
            </a:r>
          </a:p>
          <a:p>
            <a:pPr marL="800100" lvl="1" indent="-3429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dropout_rate= 0.1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D5F559-4F1C-1842-8827-2A96A683DD9E}"/>
                  </a:ext>
                </a:extLst>
              </p:cNvPr>
              <p:cNvSpPr txBox="1"/>
              <p:nvPr/>
            </p:nvSpPr>
            <p:spPr>
              <a:xfrm>
                <a:off x="6096000" y="1100928"/>
                <a:ext cx="5761038" cy="3849053"/>
              </a:xfrm>
              <a:prstGeom prst="rect">
                <a:avLst/>
              </a:prstGeom>
              <a:noFill/>
            </p:spPr>
            <p:txBody>
              <a:bodyPr wrap="square" lIns="125999" tIns="54000" rIns="125999" bIns="5400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Optimization and Evaluation</a:t>
                </a:r>
              </a:p>
              <a:p>
                <a:pPr marL="342900" indent="-342900" latinLnBrk="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Optimization</a:t>
                </a:r>
              </a:p>
              <a:p>
                <a:pPr marL="800100" lvl="1" indent="-34290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𝑆𝑃</m:t>
                    </m:r>
                  </m:oMath>
                </a14:m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in Equation 4: 500</a:t>
                </a:r>
                <a:b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</a:br>
                <a:r>
                  <a:rPr lang="en" altLang="ko-Kore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(Five hundred candidate patches were generated per buggy block.)</a:t>
                </a:r>
                <a:endPara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endParaRPr>
              </a:p>
              <a:p>
                <a:pPr marL="800100" lvl="1" indent="-34290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34" charset="-127"/>
                        <a:cs typeface="Arial" panose="020B0604020202020204" pitchFamily="34" charset="0"/>
                      </a:rPr>
                      <m:t>𝑀𝐶</m:t>
                    </m:r>
                  </m:oMath>
                </a14:m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 in Equation 4: 10,000 </a:t>
                </a:r>
                <a:b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</a:b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(The generated candidate patches were combined up to 10,000 patches.)</a:t>
                </a:r>
              </a:p>
              <a:p>
                <a:pPr marL="342900" indent="-342900" latinLnBrk="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Evaluation</a:t>
                </a:r>
              </a:p>
              <a:p>
                <a:pPr marL="800100" lvl="1" indent="-342900" latinLnBrk="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34" charset="-127"/>
                    <a:cs typeface="Arial" panose="020B0604020202020204" pitchFamily="34" charset="0"/>
                  </a:rPr>
                  <a:t>Timeout : 5.5 hours per module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D5F559-4F1C-1842-8827-2A96A683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00928"/>
                <a:ext cx="5761038" cy="3849053"/>
              </a:xfrm>
              <a:prstGeom prst="rect">
                <a:avLst/>
              </a:prstGeom>
              <a:blipFill>
                <a:blip r:embed="rId3"/>
                <a:stretch>
                  <a:fillRect l="-661" b="-9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액자 5">
            <a:extLst>
              <a:ext uri="{FF2B5EF4-FFF2-40B4-BE49-F238E27FC236}">
                <a16:creationId xmlns:a16="http://schemas.microsoft.com/office/drawing/2014/main" id="{93257349-9B3F-D244-9D56-D7E045157A86}"/>
              </a:ext>
            </a:extLst>
          </p:cNvPr>
          <p:cNvSpPr/>
          <p:nvPr/>
        </p:nvSpPr>
        <p:spPr>
          <a:xfrm>
            <a:off x="6559346" y="1999090"/>
            <a:ext cx="5122416" cy="2213203"/>
          </a:xfrm>
          <a:prstGeom prst="frame">
            <a:avLst>
              <a:gd name="adj1" fmla="val 3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E3E27BD1-3E9F-F74F-BC2B-1DBF841895BC}"/>
              </a:ext>
            </a:extLst>
          </p:cNvPr>
          <p:cNvSpPr/>
          <p:nvPr/>
        </p:nvSpPr>
        <p:spPr>
          <a:xfrm>
            <a:off x="6898908" y="4557775"/>
            <a:ext cx="3031015" cy="392206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9DD5228-38E1-6246-9BFB-A73FA4416789}"/>
              </a:ext>
            </a:extLst>
          </p:cNvPr>
          <p:cNvSpPr/>
          <p:nvPr/>
        </p:nvSpPr>
        <p:spPr>
          <a:xfrm>
            <a:off x="334962" y="1626773"/>
            <a:ext cx="5355623" cy="1115938"/>
          </a:xfrm>
          <a:prstGeom prst="frame">
            <a:avLst>
              <a:gd name="adj1" fmla="val 7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D2A0F-1371-197E-BFC8-5DDB4700D399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Experimental Setup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3C2415-9C89-C623-53B5-F9B9F3FD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7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F492C1-0925-2AE0-5248-9150DDDD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45" y="4561918"/>
            <a:ext cx="5668963" cy="216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09244-066E-A441-BB13-5D77F6D3D544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4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DE3B-DB86-6B45-A125-D3BBE1D2CD14}"/>
              </a:ext>
            </a:extLst>
          </p:cNvPr>
          <p:cNvSpPr txBox="1"/>
          <p:nvPr/>
        </p:nvSpPr>
        <p:spPr>
          <a:xfrm>
            <a:off x="334962" y="1101904"/>
            <a:ext cx="11522075" cy="1263730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RQ1. Performance of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MCRepair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The results of RQ1 were the number of correctly fixed bugs.</a:t>
            </a: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Perfect fault localization assumes known buggy locations without fault localization execution excluding its bias problem.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1FF3D-0B32-90D5-AA4E-6A9D73DD16B9}"/>
              </a:ext>
            </a:extLst>
          </p:cNvPr>
          <p:cNvSpPr txBox="1"/>
          <p:nvPr/>
        </p:nvSpPr>
        <p:spPr>
          <a:xfrm>
            <a:off x="349477" y="2278020"/>
            <a:ext cx="5761038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Table 1: RQ1. Comparison with Learning-based and Template-based APR techniques on Defects4J with Perfect Fault Localization.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(C: Chart, CL: Closure, L: Lang, M: Math, 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MC: Mockito, T: Time)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highest number of each column is in bold.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F3674-B8E7-9B26-E5EF-61C67E585910}"/>
              </a:ext>
            </a:extLst>
          </p:cNvPr>
          <p:cNvSpPr txBox="1"/>
          <p:nvPr/>
        </p:nvSpPr>
        <p:spPr>
          <a:xfrm>
            <a:off x="5729299" y="4894614"/>
            <a:ext cx="542610" cy="141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+ 32</a:t>
            </a:r>
          </a:p>
          <a:p>
            <a:pPr latinLnBrk="0">
              <a:lnSpc>
                <a:spcPct val="125000"/>
              </a:lnSpc>
            </a:pP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+ 22</a:t>
            </a:r>
          </a:p>
          <a:p>
            <a:pPr latinLnBrk="0">
              <a:lnSpc>
                <a:spcPct val="125000"/>
              </a:lnSpc>
            </a:pP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+ 12</a:t>
            </a:r>
          </a:p>
          <a:p>
            <a:pPr latinLnBrk="0">
              <a:lnSpc>
                <a:spcPct val="125000"/>
              </a:lnSpc>
            </a:pP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+ 9</a:t>
            </a:r>
          </a:p>
          <a:p>
            <a:pPr latinLnBrk="0">
              <a:lnSpc>
                <a:spcPct val="125000"/>
              </a:lnSpc>
            </a:pP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+ 2</a:t>
            </a:r>
            <a:endParaRPr lang="en" altLang="ko-Kore-KR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1E777B-6F7B-9B7D-945C-B8B0444D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D220C-331C-CEF6-546B-4EDFBFCE6EB0}"/>
              </a:ext>
            </a:extLst>
          </p:cNvPr>
          <p:cNvSpPr txBox="1"/>
          <p:nvPr/>
        </p:nvSpPr>
        <p:spPr>
          <a:xfrm>
            <a:off x="6137394" y="3393071"/>
            <a:ext cx="3662204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Fixed at least two and up to 32 more bugs than the baselines</a:t>
            </a:r>
            <a:endParaRPr lang="en" altLang="ko-Kore-K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AEEF66-4DBD-1F0F-159F-851258CA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34" y="3485062"/>
            <a:ext cx="4680000" cy="1929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C102C3-219B-6FB8-42B5-1FE3223E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0" y="3321780"/>
            <a:ext cx="4680000" cy="19293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DE3B-DB86-6B45-A125-D3BBE1D2CD14}"/>
              </a:ext>
            </a:extLst>
          </p:cNvPr>
          <p:cNvSpPr txBox="1"/>
          <p:nvPr/>
        </p:nvSpPr>
        <p:spPr>
          <a:xfrm>
            <a:off x="334962" y="1101904"/>
            <a:ext cx="11522075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RQ1. Performance of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MCRepair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The results of RQ1 were the number of correctly fixed bugs.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1FF3D-0B32-90D5-AA4E-6A9D73DD16B9}"/>
              </a:ext>
            </a:extLst>
          </p:cNvPr>
          <p:cNvSpPr txBox="1"/>
          <p:nvPr/>
        </p:nvSpPr>
        <p:spPr>
          <a:xfrm>
            <a:off x="335076" y="2003318"/>
            <a:ext cx="5761038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Table 2: RQ1. Comparison with the state-of-the-art APR techniques on Defects4J with Perfect Fault Localization.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(In terms of multi-chunk bugs)</a:t>
            </a:r>
            <a:endParaRPr lang="en" altLang="ko-Kore-K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7151DE-F399-33C8-4B1F-4FBC7824B767}"/>
              </a:ext>
            </a:extLst>
          </p:cNvPr>
          <p:cNvSpPr/>
          <p:nvPr/>
        </p:nvSpPr>
        <p:spPr>
          <a:xfrm>
            <a:off x="2645459" y="4517102"/>
            <a:ext cx="720000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382667-61A9-CB9D-A2C5-E69ECA1DDB54}"/>
              </a:ext>
            </a:extLst>
          </p:cNvPr>
          <p:cNvSpPr/>
          <p:nvPr/>
        </p:nvSpPr>
        <p:spPr>
          <a:xfrm>
            <a:off x="3363597" y="4515265"/>
            <a:ext cx="720000" cy="4296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28D01-52BF-0504-C124-3C037AF74BA4}"/>
              </a:ext>
            </a:extLst>
          </p:cNvPr>
          <p:cNvSpPr/>
          <p:nvPr/>
        </p:nvSpPr>
        <p:spPr>
          <a:xfrm>
            <a:off x="4076605" y="4514918"/>
            <a:ext cx="720000" cy="4296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A6394F-2A13-6ABB-40C9-0FBFEA9228A6}"/>
              </a:ext>
            </a:extLst>
          </p:cNvPr>
          <p:cNvSpPr/>
          <p:nvPr/>
        </p:nvSpPr>
        <p:spPr>
          <a:xfrm>
            <a:off x="2690430" y="5545804"/>
            <a:ext cx="627961" cy="29140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+ 16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142AD9-342B-4251-384A-B3208294C723}"/>
              </a:ext>
            </a:extLst>
          </p:cNvPr>
          <p:cNvSpPr/>
          <p:nvPr/>
        </p:nvSpPr>
        <p:spPr>
          <a:xfrm>
            <a:off x="3405475" y="5543965"/>
            <a:ext cx="627961" cy="28772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+ 7</a:t>
            </a:r>
            <a:endParaRPr lang="ko-KR" alt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91BD06-B756-37C4-9180-014B3C81F6B1}"/>
              </a:ext>
            </a:extLst>
          </p:cNvPr>
          <p:cNvSpPr/>
          <p:nvPr/>
        </p:nvSpPr>
        <p:spPr>
          <a:xfrm>
            <a:off x="4126680" y="5543618"/>
            <a:ext cx="615110" cy="28772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+ 16</a:t>
            </a:r>
            <a:endParaRPr lang="ko-KR" alt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72CE8C-44E9-A76F-6873-941D598E9988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3004411" y="4949102"/>
            <a:ext cx="1048" cy="5967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4CE6186-5F22-04AE-29C4-BF04943E027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3719456" y="4944922"/>
            <a:ext cx="4141" cy="5990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34EF8F-79CE-2457-84A9-839F03017204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4434235" y="4944575"/>
            <a:ext cx="2370" cy="5990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E98D47B-0865-0A55-7F8A-05A4FAFC9C9E}"/>
              </a:ext>
            </a:extLst>
          </p:cNvPr>
          <p:cNvCxnSpPr>
            <a:cxnSpLocks/>
          </p:cNvCxnSpPr>
          <p:nvPr/>
        </p:nvCxnSpPr>
        <p:spPr>
          <a:xfrm flipV="1">
            <a:off x="2772980" y="5844519"/>
            <a:ext cx="468000" cy="18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947AA78-E7DD-E33E-3F51-A38DA7866382}"/>
              </a:ext>
            </a:extLst>
          </p:cNvPr>
          <p:cNvCxnSpPr>
            <a:cxnSpLocks/>
          </p:cNvCxnSpPr>
          <p:nvPr/>
        </p:nvCxnSpPr>
        <p:spPr>
          <a:xfrm flipV="1">
            <a:off x="3505372" y="5842681"/>
            <a:ext cx="504000" cy="18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38AA8B-ADFA-DA15-3AEC-954F42DEB679}"/>
              </a:ext>
            </a:extLst>
          </p:cNvPr>
          <p:cNvCxnSpPr>
            <a:cxnSpLocks/>
          </p:cNvCxnSpPr>
          <p:nvPr/>
        </p:nvCxnSpPr>
        <p:spPr>
          <a:xfrm flipV="1">
            <a:off x="4238720" y="5842681"/>
            <a:ext cx="504000" cy="18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6F03BE-E7A8-66BA-1AB2-A6C8D222BB02}"/>
              </a:ext>
            </a:extLst>
          </p:cNvPr>
          <p:cNvSpPr/>
          <p:nvPr/>
        </p:nvSpPr>
        <p:spPr>
          <a:xfrm>
            <a:off x="2593807" y="5853669"/>
            <a:ext cx="828000" cy="2866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266% </a:t>
            </a:r>
            <a:r>
              <a:rPr lang="en-US" altLang="ko-Kore-KR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0CF03B-CBCC-E3A6-27EF-C5BB5217BCB1}"/>
              </a:ext>
            </a:extLst>
          </p:cNvPr>
          <p:cNvSpPr/>
          <p:nvPr/>
        </p:nvSpPr>
        <p:spPr>
          <a:xfrm>
            <a:off x="3338172" y="5854418"/>
            <a:ext cx="828000" cy="28588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46% </a:t>
            </a:r>
            <a:r>
              <a:rPr lang="en-US" altLang="ko-Kore-KR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E036EB-B6AD-B1A1-713E-25B5FC010540}"/>
              </a:ext>
            </a:extLst>
          </p:cNvPr>
          <p:cNvSpPr/>
          <p:nvPr/>
        </p:nvSpPr>
        <p:spPr>
          <a:xfrm>
            <a:off x="4029351" y="5858894"/>
            <a:ext cx="828000" cy="28588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266% </a:t>
            </a:r>
            <a:r>
              <a:rPr lang="en-US" altLang="ko-Kore-KR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A459B-5EDF-E932-EC30-0531937E750B}"/>
              </a:ext>
            </a:extLst>
          </p:cNvPr>
          <p:cNvSpPr txBox="1"/>
          <p:nvPr/>
        </p:nvSpPr>
        <p:spPr>
          <a:xfrm>
            <a:off x="496332" y="5504921"/>
            <a:ext cx="1999175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46–266% relative imporvements</a:t>
            </a:r>
          </a:p>
        </p:txBody>
      </p:sp>
      <p:sp>
        <p:nvSpPr>
          <p:cNvPr id="42" name="화살표: 갈매기형 수장 41">
            <a:extLst>
              <a:ext uri="{FF2B5EF4-FFF2-40B4-BE49-F238E27FC236}">
                <a16:creationId xmlns:a16="http://schemas.microsoft.com/office/drawing/2014/main" id="{D551A957-32CE-71B8-9E23-56AA24A1FAD2}"/>
              </a:ext>
            </a:extLst>
          </p:cNvPr>
          <p:cNvSpPr/>
          <p:nvPr/>
        </p:nvSpPr>
        <p:spPr>
          <a:xfrm rot="5400000">
            <a:off x="730281" y="4575698"/>
            <a:ext cx="288000" cy="288000"/>
          </a:xfrm>
          <a:prstGeom prst="chevron">
            <a:avLst>
              <a:gd name="adj" fmla="val 724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D0208E-C870-684F-B1CB-ED634472B4A8}"/>
              </a:ext>
            </a:extLst>
          </p:cNvPr>
          <p:cNvSpPr txBox="1"/>
          <p:nvPr/>
        </p:nvSpPr>
        <p:spPr>
          <a:xfrm>
            <a:off x="6101676" y="2004348"/>
            <a:ext cx="5761038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Table 2: RQ1. Comparison with the state-of-the-art APR techniques on Defects4J with Perfect Fault Localization.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(In terms of total bugs)</a:t>
            </a:r>
            <a:endParaRPr lang="en" altLang="ko-Kore-K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883679A-01CE-D347-96E5-AE80487D4634}"/>
              </a:ext>
            </a:extLst>
          </p:cNvPr>
          <p:cNvSpPr/>
          <p:nvPr/>
        </p:nvSpPr>
        <p:spPr>
          <a:xfrm>
            <a:off x="8531074" y="4996488"/>
            <a:ext cx="720000" cy="413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1C0A54F-D5DC-AA4A-9729-62D0008D886B}"/>
              </a:ext>
            </a:extLst>
          </p:cNvPr>
          <p:cNvSpPr/>
          <p:nvPr/>
        </p:nvSpPr>
        <p:spPr>
          <a:xfrm>
            <a:off x="9251074" y="4998328"/>
            <a:ext cx="692600" cy="409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8B35F1F-77A0-FE42-911C-795C488E20AF}"/>
              </a:ext>
            </a:extLst>
          </p:cNvPr>
          <p:cNvSpPr/>
          <p:nvPr/>
        </p:nvSpPr>
        <p:spPr>
          <a:xfrm>
            <a:off x="9944687" y="4996489"/>
            <a:ext cx="720000" cy="411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5857746-8AA0-AE49-966A-5D49B8F83188}"/>
              </a:ext>
            </a:extLst>
          </p:cNvPr>
          <p:cNvSpPr/>
          <p:nvPr/>
        </p:nvSpPr>
        <p:spPr>
          <a:xfrm>
            <a:off x="8572403" y="5705687"/>
            <a:ext cx="627961" cy="29140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+ 22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7854CE-867F-F34D-A24D-0C7FE3524598}"/>
              </a:ext>
            </a:extLst>
          </p:cNvPr>
          <p:cNvSpPr/>
          <p:nvPr/>
        </p:nvSpPr>
        <p:spPr>
          <a:xfrm>
            <a:off x="9280501" y="5693516"/>
            <a:ext cx="627961" cy="28772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+ 14</a:t>
            </a:r>
            <a:endParaRPr lang="ko-KR" alt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177AA1-B139-D04C-95F9-7BB1403EAB72}"/>
              </a:ext>
            </a:extLst>
          </p:cNvPr>
          <p:cNvSpPr/>
          <p:nvPr/>
        </p:nvSpPr>
        <p:spPr>
          <a:xfrm>
            <a:off x="10001513" y="5682837"/>
            <a:ext cx="615110" cy="28772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+ 9</a:t>
            </a:r>
            <a:endParaRPr lang="ko-KR" alt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A3352E0-B0CE-C84D-B969-22DD11C0504D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 flipH="1">
            <a:off x="8886384" y="5410153"/>
            <a:ext cx="4690" cy="295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A35436D-5206-DC43-8B91-C28C5CB5BF77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 flipH="1">
            <a:off x="9594482" y="5408316"/>
            <a:ext cx="2892" cy="2852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D18CCF0-9A04-8242-BB4D-8C8865B9FAC4}"/>
              </a:ext>
            </a:extLst>
          </p:cNvPr>
          <p:cNvCxnSpPr>
            <a:cxnSpLocks/>
            <a:stCxn id="67" idx="2"/>
            <a:endCxn id="70" idx="0"/>
          </p:cNvCxnSpPr>
          <p:nvPr/>
        </p:nvCxnSpPr>
        <p:spPr>
          <a:xfrm>
            <a:off x="10304687" y="5407968"/>
            <a:ext cx="4381" cy="2748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53">
            <a:extLst>
              <a:ext uri="{FF2B5EF4-FFF2-40B4-BE49-F238E27FC236}">
                <a16:creationId xmlns:a16="http://schemas.microsoft.com/office/drawing/2014/main" id="{F3B327B1-617F-3F4B-AB7C-19463D6A3D6F}"/>
              </a:ext>
            </a:extLst>
          </p:cNvPr>
          <p:cNvCxnSpPr>
            <a:cxnSpLocks/>
          </p:cNvCxnSpPr>
          <p:nvPr/>
        </p:nvCxnSpPr>
        <p:spPr>
          <a:xfrm flipV="1">
            <a:off x="8654953" y="6004402"/>
            <a:ext cx="468000" cy="18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54">
            <a:extLst>
              <a:ext uri="{FF2B5EF4-FFF2-40B4-BE49-F238E27FC236}">
                <a16:creationId xmlns:a16="http://schemas.microsoft.com/office/drawing/2014/main" id="{9C661353-5A94-7C4B-AD24-6C9B0BF74C8F}"/>
              </a:ext>
            </a:extLst>
          </p:cNvPr>
          <p:cNvCxnSpPr>
            <a:cxnSpLocks/>
          </p:cNvCxnSpPr>
          <p:nvPr/>
        </p:nvCxnSpPr>
        <p:spPr>
          <a:xfrm flipV="1">
            <a:off x="9380398" y="5992232"/>
            <a:ext cx="504000" cy="18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55">
            <a:extLst>
              <a:ext uri="{FF2B5EF4-FFF2-40B4-BE49-F238E27FC236}">
                <a16:creationId xmlns:a16="http://schemas.microsoft.com/office/drawing/2014/main" id="{C4FB206A-3572-4E40-BBAA-0AEB95C36C49}"/>
              </a:ext>
            </a:extLst>
          </p:cNvPr>
          <p:cNvCxnSpPr>
            <a:cxnSpLocks/>
          </p:cNvCxnSpPr>
          <p:nvPr/>
        </p:nvCxnSpPr>
        <p:spPr>
          <a:xfrm flipV="1">
            <a:off x="10113553" y="5981900"/>
            <a:ext cx="504000" cy="18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B52525D-E5DC-2C42-BF4E-D85054AD7605}"/>
              </a:ext>
            </a:extLst>
          </p:cNvPr>
          <p:cNvSpPr/>
          <p:nvPr/>
        </p:nvSpPr>
        <p:spPr>
          <a:xfrm>
            <a:off x="8475780" y="6013552"/>
            <a:ext cx="828000" cy="2866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</a:t>
            </a:r>
            <a:r>
              <a:rPr lang="en-US" altLang="ko-Kore-KR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C365C8F-380F-EC45-B690-5A41223FA005}"/>
              </a:ext>
            </a:extLst>
          </p:cNvPr>
          <p:cNvSpPr/>
          <p:nvPr/>
        </p:nvSpPr>
        <p:spPr>
          <a:xfrm>
            <a:off x="9213198" y="6003969"/>
            <a:ext cx="828000" cy="28588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26% </a:t>
            </a:r>
            <a:r>
              <a:rPr lang="en-US" altLang="ko-Kore-KR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54A511-0DD3-CD44-80AD-5471737D17EB}"/>
              </a:ext>
            </a:extLst>
          </p:cNvPr>
          <p:cNvSpPr/>
          <p:nvPr/>
        </p:nvSpPr>
        <p:spPr>
          <a:xfrm>
            <a:off x="9958871" y="5993667"/>
            <a:ext cx="828000" cy="28588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15% </a:t>
            </a:r>
            <a:r>
              <a:rPr lang="en-US" altLang="ko-Kore-KR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02C0F9A-36FA-3346-A05C-CC8A3A5AE1DA}"/>
              </a:ext>
            </a:extLst>
          </p:cNvPr>
          <p:cNvSpPr txBox="1"/>
          <p:nvPr/>
        </p:nvSpPr>
        <p:spPr>
          <a:xfrm>
            <a:off x="6272041" y="5502045"/>
            <a:ext cx="1999175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15–50% relative imporvements</a:t>
            </a:r>
          </a:p>
        </p:txBody>
      </p:sp>
      <p:sp>
        <p:nvSpPr>
          <p:cNvPr id="81" name="화살표: 갈매기형 수장 60">
            <a:extLst>
              <a:ext uri="{FF2B5EF4-FFF2-40B4-BE49-F238E27FC236}">
                <a16:creationId xmlns:a16="http://schemas.microsoft.com/office/drawing/2014/main" id="{EAB15654-042C-9445-9630-74D298C7BF30}"/>
              </a:ext>
            </a:extLst>
          </p:cNvPr>
          <p:cNvSpPr/>
          <p:nvPr/>
        </p:nvSpPr>
        <p:spPr>
          <a:xfrm rot="5400000">
            <a:off x="6505990" y="5063830"/>
            <a:ext cx="288000" cy="288000"/>
          </a:xfrm>
          <a:prstGeom prst="chevron">
            <a:avLst>
              <a:gd name="adj" fmla="val 724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화살표: 갈매기형 수장 6">
            <a:extLst>
              <a:ext uri="{FF2B5EF4-FFF2-40B4-BE49-F238E27FC236}">
                <a16:creationId xmlns:a16="http://schemas.microsoft.com/office/drawing/2014/main" id="{90484FF6-0ECD-2149-ABF3-52BB9C2390F4}"/>
              </a:ext>
            </a:extLst>
          </p:cNvPr>
          <p:cNvSpPr/>
          <p:nvPr/>
        </p:nvSpPr>
        <p:spPr>
          <a:xfrm rot="5400000">
            <a:off x="6505990" y="4735016"/>
            <a:ext cx="288000" cy="288000"/>
          </a:xfrm>
          <a:prstGeom prst="chevron">
            <a:avLst>
              <a:gd name="adj" fmla="val 724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화살표: 갈매기형 수장 8">
            <a:extLst>
              <a:ext uri="{FF2B5EF4-FFF2-40B4-BE49-F238E27FC236}">
                <a16:creationId xmlns:a16="http://schemas.microsoft.com/office/drawing/2014/main" id="{E40B11AD-C950-2E4F-ADF3-1B63349165C7}"/>
              </a:ext>
            </a:extLst>
          </p:cNvPr>
          <p:cNvSpPr/>
          <p:nvPr/>
        </p:nvSpPr>
        <p:spPr>
          <a:xfrm rot="5400000">
            <a:off x="6505990" y="4358773"/>
            <a:ext cx="288000" cy="288000"/>
          </a:xfrm>
          <a:prstGeom prst="chevron">
            <a:avLst>
              <a:gd name="adj" fmla="val 724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화살표: 갈매기형 수장 11">
            <a:extLst>
              <a:ext uri="{FF2B5EF4-FFF2-40B4-BE49-F238E27FC236}">
                <a16:creationId xmlns:a16="http://schemas.microsoft.com/office/drawing/2014/main" id="{9AB524B4-9506-AC43-ADD9-436425A7F19E}"/>
              </a:ext>
            </a:extLst>
          </p:cNvPr>
          <p:cNvSpPr/>
          <p:nvPr/>
        </p:nvSpPr>
        <p:spPr>
          <a:xfrm rot="5400000">
            <a:off x="6505990" y="3962965"/>
            <a:ext cx="288000" cy="288000"/>
          </a:xfrm>
          <a:prstGeom prst="chevron">
            <a:avLst>
              <a:gd name="adj" fmla="val 724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42D58-135A-4608-C661-CEE82A80853F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4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6BC55F-F66B-E8E2-9C1F-C6478025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12D9F-F068-E75E-57BA-CF23739F6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4" y="1772379"/>
            <a:ext cx="5400000" cy="40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DE3B-DB86-6B45-A125-D3BBE1D2CD14}"/>
              </a:ext>
            </a:extLst>
          </p:cNvPr>
          <p:cNvSpPr txBox="1"/>
          <p:nvPr/>
        </p:nvSpPr>
        <p:spPr>
          <a:xfrm>
            <a:off x="334962" y="1101904"/>
            <a:ext cx="11522075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RQ1. Performance of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MCRepair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The results of RQ1 were the number of correctly fixed bugs.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1FF3D-0B32-90D5-AA4E-6A9D73DD16B9}"/>
              </a:ext>
            </a:extLst>
          </p:cNvPr>
          <p:cNvSpPr txBox="1"/>
          <p:nvPr/>
        </p:nvSpPr>
        <p:spPr>
          <a:xfrm>
            <a:off x="353310" y="5600157"/>
            <a:ext cx="5761038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4: RQ1. Venn Diagram about Table 2. 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(Underlined: Unique </a:t>
            </a: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Type 3</a:t>
            </a: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 bugs)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4B7A73-289A-6942-EEA7-C6E12BD90776}"/>
              </a:ext>
            </a:extLst>
          </p:cNvPr>
          <p:cNvSpPr/>
          <p:nvPr/>
        </p:nvSpPr>
        <p:spPr>
          <a:xfrm>
            <a:off x="881472" y="2503832"/>
            <a:ext cx="1252346" cy="18967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4DD6FB-FF52-CE02-2623-4452517F4540}"/>
              </a:ext>
            </a:extLst>
          </p:cNvPr>
          <p:cNvSpPr txBox="1"/>
          <p:nvPr/>
        </p:nvSpPr>
        <p:spPr>
          <a:xfrm>
            <a:off x="6355806" y="2475258"/>
            <a:ext cx="3378744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Found 19 unique bugs</a:t>
            </a:r>
            <a:br>
              <a:rPr lang="en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including nine multi-chunk bugs</a:t>
            </a:r>
          </a:p>
        </p:txBody>
      </p:sp>
      <p:cxnSp>
        <p:nvCxnSpPr>
          <p:cNvPr id="19" name="꺾인 연결선[E] 24">
            <a:extLst>
              <a:ext uri="{FF2B5EF4-FFF2-40B4-BE49-F238E27FC236}">
                <a16:creationId xmlns:a16="http://schemas.microsoft.com/office/drawing/2014/main" id="{07EC0B50-C1FB-F137-3DDC-D5B8EF87C7E1}"/>
              </a:ext>
            </a:extLst>
          </p:cNvPr>
          <p:cNvCxnSpPr>
            <a:cxnSpLocks/>
            <a:stCxn id="45" idx="0"/>
            <a:endCxn id="60" idx="0"/>
          </p:cNvCxnSpPr>
          <p:nvPr/>
        </p:nvCxnSpPr>
        <p:spPr>
          <a:xfrm rot="5400000" flipH="1" flipV="1">
            <a:off x="4762124" y="-779221"/>
            <a:ext cx="28574" cy="6537533"/>
          </a:xfrm>
          <a:prstGeom prst="bentConnector3">
            <a:avLst>
              <a:gd name="adj1" fmla="val 1781690"/>
            </a:avLst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6DF581-CF77-A5CD-DFB0-3EBD0E843A10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4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B62CB-9F94-C4BC-D474-31F8B3C5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AF9A3-BFAC-05A9-1073-209A8CE7F7CE}"/>
              </a:ext>
            </a:extLst>
          </p:cNvPr>
          <p:cNvSpPr txBox="1"/>
          <p:nvPr/>
        </p:nvSpPr>
        <p:spPr>
          <a:xfrm>
            <a:off x="6355806" y="3463135"/>
            <a:ext cx="3378744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Outperformed the baselines and Found a number of unique bugs</a:t>
            </a:r>
          </a:p>
        </p:txBody>
      </p:sp>
    </p:spTree>
    <p:extLst>
      <p:ext uri="{BB962C8B-B14F-4D97-AF65-F5344CB8AC3E}">
        <p14:creationId xmlns:p14="http://schemas.microsoft.com/office/powerpoint/2010/main" val="26797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DE3B-DB86-6B45-A125-D3BBE1D2CD14}"/>
              </a:ext>
            </a:extLst>
          </p:cNvPr>
          <p:cNvSpPr txBox="1"/>
          <p:nvPr/>
        </p:nvSpPr>
        <p:spPr>
          <a:xfrm>
            <a:off x="334962" y="1101904"/>
            <a:ext cx="11522075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RQ2. Generalizability of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MCRepair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The results of RQ2 were the same as them of RQ1.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20D621-C53D-D84B-F466-11118CD9B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2" y="2416231"/>
            <a:ext cx="3960000" cy="28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3D9106-9D4D-9A09-2A06-39D140C5126C}"/>
              </a:ext>
            </a:extLst>
          </p:cNvPr>
          <p:cNvSpPr txBox="1"/>
          <p:nvPr/>
        </p:nvSpPr>
        <p:spPr>
          <a:xfrm>
            <a:off x="333762" y="5592899"/>
            <a:ext cx="5041720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5: RQ2. Statistics per chunk range on Defects4J with Perfect Fault Localization.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3AA32-4CC2-781A-EFFC-8942657F11D0}"/>
              </a:ext>
            </a:extLst>
          </p:cNvPr>
          <p:cNvSpPr txBox="1"/>
          <p:nvPr/>
        </p:nvSpPr>
        <p:spPr>
          <a:xfrm>
            <a:off x="3505000" y="2125944"/>
            <a:ext cx="2936893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Generalized at </a:t>
            </a:r>
            <a:r>
              <a:rPr lang="en" altLang="ko-Kore-KR" sz="1600" b="1" u="sng">
                <a:latin typeface="Arial" panose="020B0604020202020204" pitchFamily="34" charset="0"/>
                <a:cs typeface="Arial" panose="020B0604020202020204" pitchFamily="34" charset="0"/>
              </a:rPr>
              <a:t>least one </a:t>
            </a:r>
            <a:r>
              <a:rPr lang="en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and up to four chunks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8A5D30-8DAD-BAB4-E014-B03387EDAD33}"/>
              </a:ext>
            </a:extLst>
          </p:cNvPr>
          <p:cNvSpPr/>
          <p:nvPr/>
        </p:nvSpPr>
        <p:spPr>
          <a:xfrm>
            <a:off x="3932551" y="4340040"/>
            <a:ext cx="745830" cy="5644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B0B1B-5426-FFD1-8AA5-2C83AA0761AF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4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D1B0F57-6BEF-B5AA-FC7B-8F34F173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9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4E8D0B1-1595-D0B1-264B-607EFA120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14" y="4405935"/>
            <a:ext cx="5220000" cy="13931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DE3B-DB86-6B45-A125-D3BBE1D2CD14}"/>
              </a:ext>
            </a:extLst>
          </p:cNvPr>
          <p:cNvSpPr txBox="1"/>
          <p:nvPr/>
        </p:nvSpPr>
        <p:spPr>
          <a:xfrm>
            <a:off x="334962" y="1101904"/>
            <a:ext cx="11522075" cy="89439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RQ3. Contribution of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MCRepair’s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each component</a:t>
            </a: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The results of RQ3 were also the same as them of RQ1.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9445F-F1C2-51DB-BE73-8677754CB178}"/>
              </a:ext>
            </a:extLst>
          </p:cNvPr>
          <p:cNvSpPr txBox="1"/>
          <p:nvPr/>
        </p:nvSpPr>
        <p:spPr>
          <a:xfrm>
            <a:off x="344779" y="2007319"/>
            <a:ext cx="5751221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Table 3: RQ3. Sensitivity Analysis for </a:t>
            </a:r>
            <a:r>
              <a:rPr lang="en-US" altLang="ko-Kore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MCRepair</a:t>
            </a: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 on Defects4J with Perfect Fault Localization.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results are displayed as x/y. 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x and y are the number of correctly repaired </a:t>
            </a:r>
            <a:b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Type 3 bugs and total bugs.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(w/o: without)</a:t>
            </a:r>
            <a:endParaRPr lang="en" altLang="ko-Kore-K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B902E-4111-C214-24C2-A56439E4E19B}"/>
              </a:ext>
            </a:extLst>
          </p:cNvPr>
          <p:cNvSpPr txBox="1"/>
          <p:nvPr/>
        </p:nvSpPr>
        <p:spPr>
          <a:xfrm>
            <a:off x="5515243" y="4609534"/>
            <a:ext cx="1254601" cy="792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75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▽</a:t>
            </a: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ko-KR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▽</a:t>
            </a: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</a:t>
            </a:r>
          </a:p>
          <a:p>
            <a:pPr latinLnBrk="0">
              <a:lnSpc>
                <a:spcPct val="175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▽</a:t>
            </a: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/ </a:t>
            </a:r>
            <a:r>
              <a:rPr lang="ko-KR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▽</a:t>
            </a:r>
            <a:r>
              <a:rPr lang="en-US" altLang="ko-Kore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A3476-7D28-194E-C929-4409C2B102D2}"/>
              </a:ext>
            </a:extLst>
          </p:cNvPr>
          <p:cNvSpPr txBox="1"/>
          <p:nvPr/>
        </p:nvSpPr>
        <p:spPr>
          <a:xfrm>
            <a:off x="6096000" y="3020364"/>
            <a:ext cx="5040000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Fixed four Type 3 fewer bugs </a:t>
            </a:r>
            <a:b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without patch optimization</a:t>
            </a:r>
            <a:endParaRPr lang="en" altLang="ko-Kore-K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964EB8-0875-EA2B-70BA-029D9726035C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4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E1173C-9EAC-C74D-7B57-A95256B3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A4244-672A-D61A-3F8A-2E93D3F3D0C1}"/>
              </a:ext>
            </a:extLst>
          </p:cNvPr>
          <p:cNvSpPr txBox="1"/>
          <p:nvPr/>
        </p:nvSpPr>
        <p:spPr>
          <a:xfrm>
            <a:off x="6095996" y="2512390"/>
            <a:ext cx="5040000" cy="41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The removal rates decreased by 15 and 7 bugs.</a:t>
            </a:r>
            <a:endParaRPr lang="en" altLang="ko-Kore-K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208E5-B860-CDAF-B651-158D553EC56E}"/>
              </a:ext>
            </a:extLst>
          </p:cNvPr>
          <p:cNvSpPr txBox="1"/>
          <p:nvPr/>
        </p:nvSpPr>
        <p:spPr>
          <a:xfrm>
            <a:off x="6096000" y="3887933"/>
            <a:ext cx="5040000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The components affected the performance </a:t>
            </a:r>
          </a:p>
          <a:p>
            <a:pPr latinLnBrk="0">
              <a:lnSpc>
                <a:spcPct val="150000"/>
              </a:lnSpc>
            </a:pP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including multi-chunk bugs.</a:t>
            </a:r>
            <a:endParaRPr lang="en" altLang="ko-Kore-K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A69E7-C018-4FC9-D7FE-1CAD19BF230C}"/>
              </a:ext>
            </a:extLst>
          </p:cNvPr>
          <p:cNvSpPr txBox="1"/>
          <p:nvPr/>
        </p:nvSpPr>
        <p:spPr>
          <a:xfrm>
            <a:off x="6095999" y="1632215"/>
            <a:ext cx="5041187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ore-K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Removed two components such as patch optimization and buggy contexts in buggy blocks</a:t>
            </a:r>
            <a:endParaRPr lang="en" altLang="ko-Kore-K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09244-066E-A441-BB13-5D77F6D3D544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5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DE3B-DB86-6B45-A125-D3BBE1D2CD14}"/>
              </a:ext>
            </a:extLst>
          </p:cNvPr>
          <p:cNvSpPr txBox="1"/>
          <p:nvPr/>
        </p:nvSpPr>
        <p:spPr>
          <a:xfrm>
            <a:off x="334962" y="1101904"/>
            <a:ext cx="11522073" cy="3381745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We proposed an APR technique named “</a:t>
            </a:r>
            <a:r>
              <a:rPr lang="en-US" altLang="ko-Kore-KR" dirty="0" err="1">
                <a:latin typeface="Arial" panose="020B0604020202020204" pitchFamily="34" charset="0"/>
                <a:cs typeface="Arial" panose="020B0604020202020204" pitchFamily="34" charset="0"/>
              </a:rPr>
              <a:t>MCRepair</a:t>
            </a: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” that utilized a buggy block, patch optimization, and </a:t>
            </a:r>
            <a:r>
              <a:rPr lang="en-US" altLang="ko-Kore-KR" dirty="0" err="1">
                <a:latin typeface="Arial" panose="020B0604020202020204" pitchFamily="34" charset="0"/>
                <a:cs typeface="Arial" panose="020B0604020202020204" pitchFamily="34" charset="0"/>
              </a:rPr>
              <a:t>CodeBERT</a:t>
            </a: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 to target multi-chunk bugs. 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It addressed the three complex problems such as large patch space, dependencies of buggy chunks, </a:t>
            </a:r>
            <a:r>
              <a:rPr lang="en-US" altLang="ko-Kore-KR">
                <a:latin typeface="Arial" panose="020B0604020202020204" pitchFamily="34" charset="0"/>
                <a:cs typeface="Arial" panose="020B0604020202020204" pitchFamily="34" charset="0"/>
              </a:rPr>
              <a:t>and patch </a:t>
            </a: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combination.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On Defects4J,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MCRepair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correctly repaired 66 bugs, including 22 multi-chunk bugs. 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improved 46–266% performance than the baselines 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multi-chunk bugs.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found 19 unique bugs, including nine multi-chunk bugs. 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future work, we will improve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MCRepair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with its findings and limitations.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7E9FFC-0D21-91E6-B769-D1A674B1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09244-066E-A441-BB13-5D77F6D3D544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5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DE3B-DB86-6B45-A125-D3BBE1D2CD14}"/>
              </a:ext>
            </a:extLst>
          </p:cNvPr>
          <p:cNvSpPr txBox="1"/>
          <p:nvPr/>
        </p:nvSpPr>
        <p:spPr>
          <a:xfrm>
            <a:off x="334962" y="1101904"/>
            <a:ext cx="11522073" cy="1445896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The results of </a:t>
            </a:r>
            <a:r>
              <a:rPr lang="en-US" altLang="ko-Kore-KR" dirty="0" err="1">
                <a:latin typeface="Arial" panose="020B0604020202020204" pitchFamily="34" charset="0"/>
                <a:cs typeface="Arial" panose="020B0604020202020204" pitchFamily="34" charset="0"/>
              </a:rPr>
              <a:t>MCRepair</a:t>
            </a:r>
            <a:r>
              <a:rPr lang="en-US" altLang="ko-Kore-KR" dirty="0">
                <a:latin typeface="Arial" panose="020B0604020202020204" pitchFamily="34" charset="0"/>
                <a:cs typeface="Arial" panose="020B0604020202020204" pitchFamily="34" charset="0"/>
              </a:rPr>
              <a:t> were opened in the following URL.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ore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2500" b="1" u="sng" dirty="0">
                <a:solidFill>
                  <a:srgbClr val="004F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https://github.com/kimjisung78/MCRepair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7E9FFC-0D21-91E6-B769-D1A674B1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4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09244-066E-A441-BB13-5D77F6D3D544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References in our paper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DE3B-DB86-6B45-A125-D3BBE1D2CD14}"/>
              </a:ext>
            </a:extLst>
          </p:cNvPr>
          <p:cNvSpPr txBox="1"/>
          <p:nvPr/>
        </p:nvSpPr>
        <p:spPr>
          <a:xfrm>
            <a:off x="334962" y="1101904"/>
            <a:ext cx="11522073" cy="54734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[4]    Z. Feng </a:t>
            </a: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 2020. 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CodeBERT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: A Pre-Trained Model for Programming and Natural Languages. In </a:t>
            </a: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Findings of the Association for Computational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        Linguistics: EMNLP 2020. Association for Computational Linguistics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, Stroudsburg, PA, USA, 1536–1547. </a:t>
            </a:r>
            <a:b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        DOI: https://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/10.18653/v1/2020.findings-emnlp.139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[5]    J. Devlin, M.W. Chang, K. Lee, and K. Toutanova. 2019. BERT: Pre-training of Deep Bidirectional Transformers for Language Understanding. In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        Proceedings of the 2019 Conference of the North American Chapter of the Association for Computational Linguistics: Human Language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       Technologies (NAACL), 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Association for Computational Linguistics, Stroudsburg, PA, USA, 4171–4186. 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DOI:https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/10.18653/v1/N19-1423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[6]    S. Wang et al. 2020. Automated patch correctness assessment: how far are we? In </a:t>
            </a: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Proceedings of the IEEE/ACM 35th International Conference on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        Automated Software Engineering (ASE)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, ACM, New York, NY, USA, 968–980. 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DOI:https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/10.1145/3324884.3416590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[7]    M. 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Tufano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 et al. 2018. An empirical investigation into learning bug-fixing patches in the wild via neural machine translation. In </a:t>
            </a: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Proceedings of the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        33rd ACM/IEEE International Conference on Automated Software Engineering (ASE)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, ACM, New York, NY, USA, 832–837.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DOI:https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/10.1145/3238147.3240732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[8]    R. Just, D. 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Jalali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, and M.D. Ernst. 2014. Defects4J: a database of existing faults to enable controlled testing studies for Java programs. In      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        Proceedings of the 2014 ACM International Symposium on Software Testing and Analysis (ISSTA)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, ACM Press, New York, New York, USA, 437–440.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[15]  P. Adam et al. 2019. 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: An Imperative Style, High-Performance Deep Learning Library. In </a:t>
            </a: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Advances in Neural Information Processing Systems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        32 (</a:t>
            </a:r>
            <a:r>
              <a:rPr lang="en-US" altLang="ko-KR" sz="1250" i="1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 2019)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[16]  T. Wolf et al. 2020. Transformers: State-of-the-Art Natural Language Processing. In </a:t>
            </a: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Proceedings of the 2020 Conference on Empirical Methods in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i="1" dirty="0">
                <a:latin typeface="Arial" panose="020B0604020202020204" pitchFamily="34" charset="0"/>
                <a:cs typeface="Arial" panose="020B0604020202020204" pitchFamily="34" charset="0"/>
              </a:rPr>
              <a:t>        Natural Language Processing (EMNLP): System Demonstrations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, Association for Computational Linguistics, Stroudsburg, PA, USA, 38–45.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DOI:https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/10.18653/v1/2020.emnlp-demos.6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7E9FFC-0D21-91E6-B769-D1A674B1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7282E7-FE6A-4789-A025-64312C9596EB}"/>
              </a:ext>
            </a:extLst>
          </p:cNvPr>
          <p:cNvSpPr txBox="1"/>
          <p:nvPr/>
        </p:nvSpPr>
        <p:spPr>
          <a:xfrm>
            <a:off x="334963" y="1252421"/>
            <a:ext cx="11485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NanumGothic" panose="020D0604000000000000" pitchFamily="34" charset="-127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4BBBF9-4505-6648-9DF8-77E6C6338F64}"/>
              </a:ext>
            </a:extLst>
          </p:cNvPr>
          <p:cNvSpPr/>
          <p:nvPr/>
        </p:nvSpPr>
        <p:spPr>
          <a:xfrm>
            <a:off x="334963" y="1998374"/>
            <a:ext cx="11485562" cy="5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C18C2AE-14DF-DC39-BB52-2A74C46D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0" y="5768725"/>
            <a:ext cx="2740499" cy="54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9CDDEF-E1A8-CFF2-1B74-15186477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C8723-3A46-B20B-BD3D-82B4137DB26B}"/>
              </a:ext>
            </a:extLst>
          </p:cNvPr>
          <p:cNvSpPr txBox="1"/>
          <p:nvPr/>
        </p:nvSpPr>
        <p:spPr>
          <a:xfrm>
            <a:off x="334963" y="2713399"/>
            <a:ext cx="1152207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Jisung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Kim and </a:t>
            </a:r>
            <a:r>
              <a:rPr lang="en-US" altLang="ko-KR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Byeongjung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Lee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{kimjisung78, 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bjlee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}@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uos.ac.kr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1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3D7EFE-A43E-FD23-4ED2-C71A08252854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A81E3-576C-185F-C447-CD58E33A3E70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53042A-4B45-2D12-37FA-2EF671C7087E}"/>
              </a:ext>
            </a:extLst>
          </p:cNvPr>
          <p:cNvSpPr txBox="1"/>
          <p:nvPr/>
        </p:nvSpPr>
        <p:spPr>
          <a:xfrm>
            <a:off x="347154" y="1094824"/>
            <a:ext cx="3071221" cy="3541276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Kind of Bugs</a:t>
            </a:r>
          </a:p>
          <a:p>
            <a:pPr marL="285750" indent="-285750" latinLnBrk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Bugs are classified into single-chunk and multi-chunk bugs according to the number of buggy chunks.</a:t>
            </a:r>
          </a:p>
          <a:p>
            <a:pPr marL="285750" indent="-285750" latinLnBrk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Especially, repairing multi-chunk bugs is a challenging problem due to the three complex problems.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252BF7-C114-7266-D986-45ADD5EB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F755D-168F-274E-BC08-29F29F764BF2}"/>
              </a:ext>
            </a:extLst>
          </p:cNvPr>
          <p:cNvSpPr txBox="1"/>
          <p:nvPr/>
        </p:nvSpPr>
        <p:spPr>
          <a:xfrm>
            <a:off x="3514445" y="1103528"/>
            <a:ext cx="2633225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A Single-chunk </a:t>
            </a:r>
          </a:p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82CAD7-1732-9651-1A53-A5C991EEE8BE}"/>
              </a:ext>
            </a:extLst>
          </p:cNvPr>
          <p:cNvSpPr/>
          <p:nvPr/>
        </p:nvSpPr>
        <p:spPr>
          <a:xfrm>
            <a:off x="3537894" y="1857478"/>
            <a:ext cx="2871352" cy="14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Chunk#1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630810-F858-70CA-6D3E-55D8889B3727}"/>
              </a:ext>
            </a:extLst>
          </p:cNvPr>
          <p:cNvSpPr/>
          <p:nvPr/>
        </p:nvSpPr>
        <p:spPr>
          <a:xfrm>
            <a:off x="3642757" y="2286996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Location#1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9" name="곱하기 기호 56">
            <a:extLst>
              <a:ext uri="{FF2B5EF4-FFF2-40B4-BE49-F238E27FC236}">
                <a16:creationId xmlns:a16="http://schemas.microsoft.com/office/drawing/2014/main" id="{D49599AA-332E-061A-637C-92D3904BE5C1}"/>
              </a:ext>
            </a:extLst>
          </p:cNvPr>
          <p:cNvSpPr/>
          <p:nvPr/>
        </p:nvSpPr>
        <p:spPr>
          <a:xfrm>
            <a:off x="5920787" y="2283993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3F3B25-80A1-4D95-0016-F01927DA74E0}"/>
              </a:ext>
            </a:extLst>
          </p:cNvPr>
          <p:cNvSpPr/>
          <p:nvPr/>
        </p:nvSpPr>
        <p:spPr>
          <a:xfrm>
            <a:off x="3639147" y="2785651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Location#N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곱하기 기호 59">
            <a:extLst>
              <a:ext uri="{FF2B5EF4-FFF2-40B4-BE49-F238E27FC236}">
                <a16:creationId xmlns:a16="http://schemas.microsoft.com/office/drawing/2014/main" id="{A1FEE1F1-D211-15B1-8393-F5AA24BAC08D}"/>
              </a:ext>
            </a:extLst>
          </p:cNvPr>
          <p:cNvSpPr/>
          <p:nvPr/>
        </p:nvSpPr>
        <p:spPr>
          <a:xfrm>
            <a:off x="5917176" y="2782648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BEC79D-5AEA-4218-4886-99273875FB12}"/>
              </a:ext>
            </a:extLst>
          </p:cNvPr>
          <p:cNvGrpSpPr/>
          <p:nvPr/>
        </p:nvGrpSpPr>
        <p:grpSpPr>
          <a:xfrm>
            <a:off x="5543759" y="1018842"/>
            <a:ext cx="828000" cy="432000"/>
            <a:chOff x="5098663" y="2476226"/>
            <a:chExt cx="1710000" cy="984585"/>
          </a:xfrm>
        </p:grpSpPr>
        <p:pic>
          <p:nvPicPr>
            <p:cNvPr id="13" name="Picture 8" descr="빨간색의 무료 벡터 그래픽">
              <a:extLst>
                <a:ext uri="{FF2B5EF4-FFF2-40B4-BE49-F238E27FC236}">
                  <a16:creationId xmlns:a16="http://schemas.microsoft.com/office/drawing/2014/main" id="{39C14B72-3C70-3808-0391-30C7AB65E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검색의 무료 벡터 그래픽">
              <a:extLst>
                <a:ext uri="{FF2B5EF4-FFF2-40B4-BE49-F238E27FC236}">
                  <a16:creationId xmlns:a16="http://schemas.microsoft.com/office/drawing/2014/main" id="{CC7E1FB2-23E4-47AE-99B2-BA958FF5A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CBDB398-BD87-5C55-606C-5BC939C0ACCF}"/>
              </a:ext>
            </a:extLst>
          </p:cNvPr>
          <p:cNvSpPr txBox="1"/>
          <p:nvPr/>
        </p:nvSpPr>
        <p:spPr>
          <a:xfrm>
            <a:off x="6788755" y="1093832"/>
            <a:ext cx="2633225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A Multi-chunk </a:t>
            </a:r>
          </a:p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FB708F-6AF5-BF12-462F-C3C74570015C}"/>
              </a:ext>
            </a:extLst>
          </p:cNvPr>
          <p:cNvSpPr/>
          <p:nvPr/>
        </p:nvSpPr>
        <p:spPr>
          <a:xfrm>
            <a:off x="6788755" y="4568143"/>
            <a:ext cx="28948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8B08EF-EE2C-57D5-8DEE-32E09DEEF07F}"/>
              </a:ext>
            </a:extLst>
          </p:cNvPr>
          <p:cNvSpPr/>
          <p:nvPr/>
        </p:nvSpPr>
        <p:spPr>
          <a:xfrm>
            <a:off x="6812204" y="3293626"/>
            <a:ext cx="2871351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67E58-28D9-1229-58CC-5641F0C7D8F7}"/>
              </a:ext>
            </a:extLst>
          </p:cNvPr>
          <p:cNvSpPr/>
          <p:nvPr/>
        </p:nvSpPr>
        <p:spPr>
          <a:xfrm>
            <a:off x="6812204" y="1849830"/>
            <a:ext cx="2871352" cy="14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Chunk#1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4E5669-4B78-FECF-77FC-5600008DA349}"/>
              </a:ext>
            </a:extLst>
          </p:cNvPr>
          <p:cNvSpPr/>
          <p:nvPr/>
        </p:nvSpPr>
        <p:spPr>
          <a:xfrm>
            <a:off x="6917067" y="2270964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Location#1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0" name="곱하기 기호 10">
            <a:extLst>
              <a:ext uri="{FF2B5EF4-FFF2-40B4-BE49-F238E27FC236}">
                <a16:creationId xmlns:a16="http://schemas.microsoft.com/office/drawing/2014/main" id="{FE4DB633-DE1C-BDDF-5855-B0C5523A12DA}"/>
              </a:ext>
            </a:extLst>
          </p:cNvPr>
          <p:cNvSpPr/>
          <p:nvPr/>
        </p:nvSpPr>
        <p:spPr>
          <a:xfrm>
            <a:off x="9192916" y="2267961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4335F7-E275-794C-A2ED-1A9061A15F13}"/>
              </a:ext>
            </a:extLst>
          </p:cNvPr>
          <p:cNvSpPr/>
          <p:nvPr/>
        </p:nvSpPr>
        <p:spPr>
          <a:xfrm>
            <a:off x="6913457" y="2765573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Location#2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곱하기 기호 12">
            <a:extLst>
              <a:ext uri="{FF2B5EF4-FFF2-40B4-BE49-F238E27FC236}">
                <a16:creationId xmlns:a16="http://schemas.microsoft.com/office/drawing/2014/main" id="{4D69BAAC-F060-F91A-4847-F7EF079F581F}"/>
              </a:ext>
            </a:extLst>
          </p:cNvPr>
          <p:cNvSpPr/>
          <p:nvPr/>
        </p:nvSpPr>
        <p:spPr>
          <a:xfrm>
            <a:off x="9201662" y="2762570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0FC245-8F00-A487-0BE5-C0667E20C57A}"/>
              </a:ext>
            </a:extLst>
          </p:cNvPr>
          <p:cNvSpPr/>
          <p:nvPr/>
        </p:nvSpPr>
        <p:spPr>
          <a:xfrm>
            <a:off x="6812204" y="4925288"/>
            <a:ext cx="2871352" cy="9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</a:t>
            </a:r>
            <a:r>
              <a:rPr lang="en-US" altLang="ko-KR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Chunk#M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B453B6-4A0A-D630-5BFF-D4118C9AA540}"/>
              </a:ext>
            </a:extLst>
          </p:cNvPr>
          <p:cNvSpPr/>
          <p:nvPr/>
        </p:nvSpPr>
        <p:spPr>
          <a:xfrm>
            <a:off x="6917067" y="5309552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Location#N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5" name="곱하기 기호 15">
            <a:extLst>
              <a:ext uri="{FF2B5EF4-FFF2-40B4-BE49-F238E27FC236}">
                <a16:creationId xmlns:a16="http://schemas.microsoft.com/office/drawing/2014/main" id="{07F76AFD-33D2-954C-7C1A-B60E370AB923}"/>
              </a:ext>
            </a:extLst>
          </p:cNvPr>
          <p:cNvSpPr/>
          <p:nvPr/>
        </p:nvSpPr>
        <p:spPr>
          <a:xfrm>
            <a:off x="9197698" y="5306549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05A989-3422-78C7-94E4-997FA85E5ED5}"/>
              </a:ext>
            </a:extLst>
          </p:cNvPr>
          <p:cNvSpPr/>
          <p:nvPr/>
        </p:nvSpPr>
        <p:spPr>
          <a:xfrm>
            <a:off x="6812204" y="3650302"/>
            <a:ext cx="2871352" cy="9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Chunk#2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530866-C58E-A6AA-C520-2A903B9C6802}"/>
              </a:ext>
            </a:extLst>
          </p:cNvPr>
          <p:cNvSpPr/>
          <p:nvPr/>
        </p:nvSpPr>
        <p:spPr>
          <a:xfrm>
            <a:off x="6917067" y="4049314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Location#4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0" name="곱하기 기호 18">
            <a:extLst>
              <a:ext uri="{FF2B5EF4-FFF2-40B4-BE49-F238E27FC236}">
                <a16:creationId xmlns:a16="http://schemas.microsoft.com/office/drawing/2014/main" id="{4343F4A8-BE7F-2B00-B332-98A2A08890EF}"/>
              </a:ext>
            </a:extLst>
          </p:cNvPr>
          <p:cNvSpPr/>
          <p:nvPr/>
        </p:nvSpPr>
        <p:spPr>
          <a:xfrm>
            <a:off x="9201214" y="4046311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6C973A4-349C-E6D5-063C-55622ABD3263}"/>
              </a:ext>
            </a:extLst>
          </p:cNvPr>
          <p:cNvGrpSpPr/>
          <p:nvPr/>
        </p:nvGrpSpPr>
        <p:grpSpPr>
          <a:xfrm>
            <a:off x="8826943" y="1025125"/>
            <a:ext cx="828000" cy="432000"/>
            <a:chOff x="5098663" y="2476226"/>
            <a:chExt cx="1710000" cy="984585"/>
          </a:xfrm>
        </p:grpSpPr>
        <p:pic>
          <p:nvPicPr>
            <p:cNvPr id="32" name="Picture 8" descr="빨간색의 무료 벡터 그래픽">
              <a:extLst>
                <a:ext uri="{FF2B5EF4-FFF2-40B4-BE49-F238E27FC236}">
                  <a16:creationId xmlns:a16="http://schemas.microsoft.com/office/drawing/2014/main" id="{1C7088AF-D59B-7BE9-CD6B-BE5C3D58B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검색의 무료 벡터 그래픽">
              <a:extLst>
                <a:ext uri="{FF2B5EF4-FFF2-40B4-BE49-F238E27FC236}">
                  <a16:creationId xmlns:a16="http://schemas.microsoft.com/office/drawing/2014/main" id="{BCD291D1-87E2-74BD-8FC3-A3B8876AE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B8A0A7-5E56-0898-E252-C2503759A7D6}"/>
              </a:ext>
            </a:extLst>
          </p:cNvPr>
          <p:cNvSpPr/>
          <p:nvPr/>
        </p:nvSpPr>
        <p:spPr>
          <a:xfrm>
            <a:off x="6660343" y="932891"/>
            <a:ext cx="3168000" cy="50518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3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7282E7-FE6A-4789-A025-64312C9596EB}"/>
              </a:ext>
            </a:extLst>
          </p:cNvPr>
          <p:cNvSpPr txBox="1"/>
          <p:nvPr/>
        </p:nvSpPr>
        <p:spPr>
          <a:xfrm>
            <a:off x="334963" y="1259443"/>
            <a:ext cx="11485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NanumGothic" panose="020D0604000000000000" pitchFamily="34" charset="-127"/>
                <a:cs typeface="Arial" panose="020B0604020202020204" pitchFamily="34" charset="0"/>
              </a:rPr>
              <a:t>Q &amp; A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4BBBF9-4505-6648-9DF8-77E6C6338F64}"/>
              </a:ext>
            </a:extLst>
          </p:cNvPr>
          <p:cNvSpPr/>
          <p:nvPr/>
        </p:nvSpPr>
        <p:spPr>
          <a:xfrm>
            <a:off x="334963" y="1998374"/>
            <a:ext cx="11485562" cy="5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C18C2AE-14DF-DC39-BB52-2A74C46D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0" y="5768725"/>
            <a:ext cx="2740499" cy="54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2C671-2C21-2910-A46E-10E149FE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17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7282E7-FE6A-4789-A025-64312C9596EB}"/>
              </a:ext>
            </a:extLst>
          </p:cNvPr>
          <p:cNvSpPr txBox="1"/>
          <p:nvPr/>
        </p:nvSpPr>
        <p:spPr>
          <a:xfrm>
            <a:off x="334963" y="1252421"/>
            <a:ext cx="11485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NanumGothic" panose="020D0604000000000000" pitchFamily="34" charset="-127"/>
                <a:cs typeface="Arial" panose="020B0604020202020204" pitchFamily="34" charset="0"/>
              </a:rPr>
              <a:t>Thank you so much!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4BBBF9-4505-6648-9DF8-77E6C6338F64}"/>
              </a:ext>
            </a:extLst>
          </p:cNvPr>
          <p:cNvSpPr/>
          <p:nvPr/>
        </p:nvSpPr>
        <p:spPr>
          <a:xfrm>
            <a:off x="334963" y="1998374"/>
            <a:ext cx="11485562" cy="5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B5B2BA-E050-274E-93ED-DB46AE5A49E2}"/>
              </a:ext>
            </a:extLst>
          </p:cNvPr>
          <p:cNvSpPr txBox="1"/>
          <p:nvPr/>
        </p:nvSpPr>
        <p:spPr>
          <a:xfrm>
            <a:off x="334963" y="2713399"/>
            <a:ext cx="1152207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Jisung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Kim and </a:t>
            </a:r>
            <a:r>
              <a:rPr lang="en-US" altLang="ko-KR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Byeongjung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Lee*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{kimjisung78, 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bjlee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}@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uos.ac.kr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C18C2AE-14DF-DC39-BB52-2A74C46D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0" y="5768725"/>
            <a:ext cx="2740499" cy="54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41D89B-B8AF-204F-E616-58D84ACC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F9408F-D01C-4F43-4C2E-534E09157F1B}"/>
              </a:ext>
            </a:extLst>
          </p:cNvPr>
          <p:cNvSpPr/>
          <p:nvPr/>
        </p:nvSpPr>
        <p:spPr>
          <a:xfrm>
            <a:off x="7263141" y="1818451"/>
            <a:ext cx="3245100" cy="46694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725444-7583-FC5B-2EE1-20BD9FAE01F6}"/>
              </a:ext>
            </a:extLst>
          </p:cNvPr>
          <p:cNvSpPr/>
          <p:nvPr/>
        </p:nvSpPr>
        <p:spPr>
          <a:xfrm>
            <a:off x="7476646" y="2316807"/>
            <a:ext cx="2877753" cy="40384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26A5A6-BCAD-F4A4-7240-C84CF1607EE0}"/>
              </a:ext>
            </a:extLst>
          </p:cNvPr>
          <p:cNvSpPr/>
          <p:nvPr/>
        </p:nvSpPr>
        <p:spPr>
          <a:xfrm>
            <a:off x="7626356" y="2538852"/>
            <a:ext cx="252000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Patches#1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9E5854-3D6A-16BB-3965-9F27D3B97BAF}"/>
              </a:ext>
            </a:extLst>
          </p:cNvPr>
          <p:cNvSpPr/>
          <p:nvPr/>
        </p:nvSpPr>
        <p:spPr>
          <a:xfrm>
            <a:off x="7626356" y="4329180"/>
            <a:ext cx="252000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Patches#2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D64281-5ECB-1628-5ADC-2AAF36E814E7}"/>
              </a:ext>
            </a:extLst>
          </p:cNvPr>
          <p:cNvSpPr/>
          <p:nvPr/>
        </p:nvSpPr>
        <p:spPr>
          <a:xfrm>
            <a:off x="7632441" y="5731387"/>
            <a:ext cx="252000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Patches#N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B40E59-2126-2B60-B86E-656D3E1455D1}"/>
              </a:ext>
            </a:extLst>
          </p:cNvPr>
          <p:cNvSpPr txBox="1"/>
          <p:nvPr/>
        </p:nvSpPr>
        <p:spPr>
          <a:xfrm>
            <a:off x="7269891" y="1821261"/>
            <a:ext cx="3245100" cy="456009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Large Patch Space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B12F2D-152F-6398-F9C6-10D88295E42B}"/>
              </a:ext>
            </a:extLst>
          </p:cNvPr>
          <p:cNvSpPr/>
          <p:nvPr/>
        </p:nvSpPr>
        <p:spPr>
          <a:xfrm>
            <a:off x="7632440" y="2951386"/>
            <a:ext cx="2513916" cy="13371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89AEAA-0AE7-9B08-1449-B22934F5834D}"/>
              </a:ext>
            </a:extLst>
          </p:cNvPr>
          <p:cNvSpPr/>
          <p:nvPr/>
        </p:nvSpPr>
        <p:spPr>
          <a:xfrm>
            <a:off x="7626356" y="4756533"/>
            <a:ext cx="2513916" cy="9748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D7EFE-A43E-FD23-4ED2-C71A08252854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A81E3-576C-185F-C447-CD58E33A3E70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2979-CA13-EB2B-4E1B-0043C31877C4}"/>
              </a:ext>
            </a:extLst>
          </p:cNvPr>
          <p:cNvSpPr txBox="1"/>
          <p:nvPr/>
        </p:nvSpPr>
        <p:spPr>
          <a:xfrm>
            <a:off x="3460466" y="1095310"/>
            <a:ext cx="2633225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multi chunk </a:t>
            </a:r>
          </a:p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F0DEA48-A8B6-5B73-DD78-FB1AD74C209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392322" y="2761236"/>
            <a:ext cx="1234034" cy="2068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883F7C-1597-1E75-A9B4-1706F07E4A7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92322" y="4508672"/>
            <a:ext cx="1234034" cy="4289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8F20169-CB26-F659-0F83-4EF2C00DFAD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392322" y="5783658"/>
            <a:ext cx="1240119" cy="17011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53042A-4B45-2D12-37FA-2EF671C7087E}"/>
              </a:ext>
            </a:extLst>
          </p:cNvPr>
          <p:cNvSpPr txBox="1"/>
          <p:nvPr/>
        </p:nvSpPr>
        <p:spPr>
          <a:xfrm>
            <a:off x="347154" y="1094824"/>
            <a:ext cx="3063120" cy="3541276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1st Problem</a:t>
            </a:r>
          </a:p>
          <a:p>
            <a:pPr latinLnBrk="0">
              <a:lnSpc>
                <a:spcPct val="125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(Large patch space based on the number of buggy chunks)</a:t>
            </a:r>
          </a:p>
          <a:p>
            <a:pPr marL="285750" indent="-285750" latinLnBrk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When candidate patches are generated per buggy chunk, patch space increases exponentially.</a:t>
            </a:r>
          </a:p>
          <a:p>
            <a:pPr marL="285750" indent="-285750" latinLnBrk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It becomes more time-consuming to find the correct patches in the space.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6BDEBD2-E82D-7846-8DEF-D39960B29AF7}"/>
              </a:ext>
            </a:extLst>
          </p:cNvPr>
          <p:cNvGrpSpPr/>
          <p:nvPr/>
        </p:nvGrpSpPr>
        <p:grpSpPr>
          <a:xfrm>
            <a:off x="5418756" y="1167832"/>
            <a:ext cx="828000" cy="432000"/>
            <a:chOff x="5098663" y="2476226"/>
            <a:chExt cx="1710000" cy="984585"/>
          </a:xfrm>
        </p:grpSpPr>
        <p:pic>
          <p:nvPicPr>
            <p:cNvPr id="98" name="Picture 8" descr="빨간색의 무료 벡터 그래픽">
              <a:extLst>
                <a:ext uri="{FF2B5EF4-FFF2-40B4-BE49-F238E27FC236}">
                  <a16:creationId xmlns:a16="http://schemas.microsoft.com/office/drawing/2014/main" id="{92677C1A-9A1A-0CD8-2700-8DD77C0F0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2" descr="검색의 무료 벡터 그래픽">
              <a:extLst>
                <a:ext uri="{FF2B5EF4-FFF2-40B4-BE49-F238E27FC236}">
                  <a16:creationId xmlns:a16="http://schemas.microsoft.com/office/drawing/2014/main" id="{5945A722-68E6-2C1C-F286-6454949B2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252BF7-C114-7266-D986-45ADD5EB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336513-1612-0C1E-491B-A7D82934CCB4}"/>
              </a:ext>
            </a:extLst>
          </p:cNvPr>
          <p:cNvSpPr/>
          <p:nvPr/>
        </p:nvSpPr>
        <p:spPr>
          <a:xfrm>
            <a:off x="3497521" y="4966353"/>
            <a:ext cx="28948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74E049-F26E-012F-09C8-756B1184AAE8}"/>
              </a:ext>
            </a:extLst>
          </p:cNvPr>
          <p:cNvSpPr/>
          <p:nvPr/>
        </p:nvSpPr>
        <p:spPr>
          <a:xfrm>
            <a:off x="3520970" y="3691836"/>
            <a:ext cx="2871351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B85233-4DF7-3411-70C0-A511777AB333}"/>
              </a:ext>
            </a:extLst>
          </p:cNvPr>
          <p:cNvSpPr/>
          <p:nvPr/>
        </p:nvSpPr>
        <p:spPr>
          <a:xfrm>
            <a:off x="3520970" y="2248040"/>
            <a:ext cx="2871352" cy="14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Chunk#1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70323F-FB56-8B97-B7A6-B6E5A3C2F803}"/>
              </a:ext>
            </a:extLst>
          </p:cNvPr>
          <p:cNvSpPr/>
          <p:nvPr/>
        </p:nvSpPr>
        <p:spPr>
          <a:xfrm>
            <a:off x="3625833" y="2669174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Location#1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" name="곱하기 기호 10">
            <a:extLst>
              <a:ext uri="{FF2B5EF4-FFF2-40B4-BE49-F238E27FC236}">
                <a16:creationId xmlns:a16="http://schemas.microsoft.com/office/drawing/2014/main" id="{F4A720C8-2451-892E-20A0-2523E3981CC2}"/>
              </a:ext>
            </a:extLst>
          </p:cNvPr>
          <p:cNvSpPr/>
          <p:nvPr/>
        </p:nvSpPr>
        <p:spPr>
          <a:xfrm>
            <a:off x="5901682" y="2666171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CA19C5-A125-A6CF-8C87-92634AEAF8E1}"/>
              </a:ext>
            </a:extLst>
          </p:cNvPr>
          <p:cNvSpPr/>
          <p:nvPr/>
        </p:nvSpPr>
        <p:spPr>
          <a:xfrm>
            <a:off x="3622223" y="3163783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Location#2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2" name="곱하기 기호 12">
            <a:extLst>
              <a:ext uri="{FF2B5EF4-FFF2-40B4-BE49-F238E27FC236}">
                <a16:creationId xmlns:a16="http://schemas.microsoft.com/office/drawing/2014/main" id="{FE98D834-A88F-97FC-9C7B-FED8F0DD8EBD}"/>
              </a:ext>
            </a:extLst>
          </p:cNvPr>
          <p:cNvSpPr/>
          <p:nvPr/>
        </p:nvSpPr>
        <p:spPr>
          <a:xfrm>
            <a:off x="5910428" y="3160780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F96440-AE95-A5BF-F8B4-D9BBE8217D42}"/>
              </a:ext>
            </a:extLst>
          </p:cNvPr>
          <p:cNvSpPr/>
          <p:nvPr/>
        </p:nvSpPr>
        <p:spPr>
          <a:xfrm>
            <a:off x="3520970" y="5333658"/>
            <a:ext cx="2871352" cy="9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</a:t>
            </a:r>
            <a:r>
              <a:rPr lang="en-US" altLang="ko-KR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Chunk#M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707AF8-EB78-955F-B989-16EB1DC76951}"/>
              </a:ext>
            </a:extLst>
          </p:cNvPr>
          <p:cNvSpPr/>
          <p:nvPr/>
        </p:nvSpPr>
        <p:spPr>
          <a:xfrm>
            <a:off x="3625833" y="5717922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Location#N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B4343393-5829-1B40-E4CA-42B3737A0B67}"/>
              </a:ext>
            </a:extLst>
          </p:cNvPr>
          <p:cNvSpPr/>
          <p:nvPr/>
        </p:nvSpPr>
        <p:spPr>
          <a:xfrm>
            <a:off x="5906464" y="5714919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C5D24D-7EB9-820E-E28F-28C970C65AB2}"/>
              </a:ext>
            </a:extLst>
          </p:cNvPr>
          <p:cNvSpPr/>
          <p:nvPr/>
        </p:nvSpPr>
        <p:spPr>
          <a:xfrm>
            <a:off x="3520970" y="4058672"/>
            <a:ext cx="2871352" cy="9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Chunk#2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6CEF5A-387D-10A5-3BA9-B096CCA3FC49}"/>
              </a:ext>
            </a:extLst>
          </p:cNvPr>
          <p:cNvSpPr/>
          <p:nvPr/>
        </p:nvSpPr>
        <p:spPr>
          <a:xfrm>
            <a:off x="3625833" y="4457684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Location#4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8E79250C-5296-39FF-0388-171F35A368BF}"/>
              </a:ext>
            </a:extLst>
          </p:cNvPr>
          <p:cNvSpPr/>
          <p:nvPr/>
        </p:nvSpPr>
        <p:spPr>
          <a:xfrm>
            <a:off x="5909980" y="4454681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CE232-26A4-4773-D5D9-1F8C97EAD98D}"/>
              </a:ext>
            </a:extLst>
          </p:cNvPr>
          <p:cNvSpPr txBox="1"/>
          <p:nvPr/>
        </p:nvSpPr>
        <p:spPr>
          <a:xfrm>
            <a:off x="7082388" y="1096856"/>
            <a:ext cx="3581360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Automated Program Repair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(APR)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537824-5859-52BF-7F78-6AB8C3DAAFCE}"/>
              </a:ext>
            </a:extLst>
          </p:cNvPr>
          <p:cNvSpPr/>
          <p:nvPr/>
        </p:nvSpPr>
        <p:spPr>
          <a:xfrm>
            <a:off x="7263141" y="1818451"/>
            <a:ext cx="3245100" cy="46694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894CD6-9FBD-0427-EB65-70AFFDB8FE44}"/>
              </a:ext>
            </a:extLst>
          </p:cNvPr>
          <p:cNvSpPr txBox="1"/>
          <p:nvPr/>
        </p:nvSpPr>
        <p:spPr>
          <a:xfrm>
            <a:off x="7269891" y="1821261"/>
            <a:ext cx="3245100" cy="456009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Large Patch Space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D7EFE-A43E-FD23-4ED2-C71A08252854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A81E3-576C-185F-C447-CD58E33A3E70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53042A-4B45-2D12-37FA-2EF671C7087E}"/>
              </a:ext>
            </a:extLst>
          </p:cNvPr>
          <p:cNvSpPr txBox="1"/>
          <p:nvPr/>
        </p:nvSpPr>
        <p:spPr>
          <a:xfrm>
            <a:off x="347154" y="1094824"/>
            <a:ext cx="3063120" cy="3849053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2nd Problem</a:t>
            </a:r>
          </a:p>
          <a:p>
            <a:pPr>
              <a:lnSpc>
                <a:spcPct val="125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(Dependencies of buggy chunks)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Each buggy chunk has a dependency that calls each other or shares the same flow.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However, most APR techniques ignore the dependency and generate candidate patches per buggy chunk.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18D2B-AE48-6465-3C20-B619F778B64B}"/>
              </a:ext>
            </a:extLst>
          </p:cNvPr>
          <p:cNvSpPr txBox="1"/>
          <p:nvPr/>
        </p:nvSpPr>
        <p:spPr>
          <a:xfrm>
            <a:off x="1299464" y="5365302"/>
            <a:ext cx="2109117" cy="1002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-US" altLang="ko-KR" sz="1600" b="1" u="sng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High dependency</a:t>
            </a:r>
          </a:p>
          <a:p>
            <a:pPr latinLnBrk="0">
              <a:lnSpc>
                <a:spcPct val="125000"/>
              </a:lnSpc>
            </a:pPr>
            <a:r>
              <a:rPr lang="en-US" altLang="ko-KR" sz="1600" b="1" dirty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=&gt; However, they are not a chunk</a:t>
            </a:r>
            <a:endParaRPr lang="ko-KR" altLang="en-US" sz="1600" b="1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A2BB08-C345-2737-80B6-3C848DA7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0AF326-B1AC-C8B8-0549-BB953C0E9D5A}"/>
              </a:ext>
            </a:extLst>
          </p:cNvPr>
          <p:cNvSpPr/>
          <p:nvPr/>
        </p:nvSpPr>
        <p:spPr>
          <a:xfrm>
            <a:off x="3497521" y="4990737"/>
            <a:ext cx="28948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617D13-666F-FC78-BD23-4F70DF4374DD}"/>
              </a:ext>
            </a:extLst>
          </p:cNvPr>
          <p:cNvSpPr/>
          <p:nvPr/>
        </p:nvSpPr>
        <p:spPr>
          <a:xfrm>
            <a:off x="3520970" y="3716220"/>
            <a:ext cx="2871351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DEB784-59FC-C5B9-4651-A8436228FFAE}"/>
              </a:ext>
            </a:extLst>
          </p:cNvPr>
          <p:cNvSpPr/>
          <p:nvPr/>
        </p:nvSpPr>
        <p:spPr>
          <a:xfrm>
            <a:off x="3520970" y="2272424"/>
            <a:ext cx="2871352" cy="14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Chunk#1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313B17-99A6-5583-8627-48DFA61547E1}"/>
              </a:ext>
            </a:extLst>
          </p:cNvPr>
          <p:cNvSpPr/>
          <p:nvPr/>
        </p:nvSpPr>
        <p:spPr>
          <a:xfrm>
            <a:off x="3625833" y="2693558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Location#1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E9A6757E-B03A-C344-8077-520EB5BEFAB7}"/>
              </a:ext>
            </a:extLst>
          </p:cNvPr>
          <p:cNvSpPr/>
          <p:nvPr/>
        </p:nvSpPr>
        <p:spPr>
          <a:xfrm>
            <a:off x="5901682" y="2690555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2A3D07-D288-C447-2190-B8D423B68060}"/>
              </a:ext>
            </a:extLst>
          </p:cNvPr>
          <p:cNvSpPr/>
          <p:nvPr/>
        </p:nvSpPr>
        <p:spPr>
          <a:xfrm>
            <a:off x="3622223" y="3188167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Location#2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96981EBE-E454-786C-6CF9-1BC1A974BFD3}"/>
              </a:ext>
            </a:extLst>
          </p:cNvPr>
          <p:cNvSpPr/>
          <p:nvPr/>
        </p:nvSpPr>
        <p:spPr>
          <a:xfrm>
            <a:off x="5910428" y="3185164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0EAE24-2972-44B4-AA6D-BF5DA584BC0E}"/>
              </a:ext>
            </a:extLst>
          </p:cNvPr>
          <p:cNvSpPr/>
          <p:nvPr/>
        </p:nvSpPr>
        <p:spPr>
          <a:xfrm>
            <a:off x="3520970" y="5358042"/>
            <a:ext cx="2871352" cy="9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</a:t>
            </a:r>
            <a:r>
              <a:rPr lang="en-US" altLang="ko-KR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Chunk#M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AEB21E-891F-02FD-2FC8-6AC14BABF50D}"/>
              </a:ext>
            </a:extLst>
          </p:cNvPr>
          <p:cNvSpPr/>
          <p:nvPr/>
        </p:nvSpPr>
        <p:spPr>
          <a:xfrm>
            <a:off x="3625833" y="5742306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Location#N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63782774-CE4E-3033-BCAA-AC009505A1C1}"/>
              </a:ext>
            </a:extLst>
          </p:cNvPr>
          <p:cNvSpPr/>
          <p:nvPr/>
        </p:nvSpPr>
        <p:spPr>
          <a:xfrm>
            <a:off x="5906464" y="5739303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F895D3-2DC8-E5DD-01F4-B1ED856157B7}"/>
              </a:ext>
            </a:extLst>
          </p:cNvPr>
          <p:cNvSpPr/>
          <p:nvPr/>
        </p:nvSpPr>
        <p:spPr>
          <a:xfrm>
            <a:off x="3520970" y="4083056"/>
            <a:ext cx="2871352" cy="9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Chunk#2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C64D60-3130-76D4-0328-EE8E6C0573A5}"/>
              </a:ext>
            </a:extLst>
          </p:cNvPr>
          <p:cNvSpPr/>
          <p:nvPr/>
        </p:nvSpPr>
        <p:spPr>
          <a:xfrm>
            <a:off x="3625833" y="4482068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Location#4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B0B71024-91C9-749C-C4D1-B1CEFADA1EF6}"/>
              </a:ext>
            </a:extLst>
          </p:cNvPr>
          <p:cNvSpPr/>
          <p:nvPr/>
        </p:nvSpPr>
        <p:spPr>
          <a:xfrm>
            <a:off x="5909980" y="4479065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2F6428-B234-D4D4-B01E-E7C8804C8411}"/>
              </a:ext>
            </a:extLst>
          </p:cNvPr>
          <p:cNvSpPr/>
          <p:nvPr/>
        </p:nvSpPr>
        <p:spPr>
          <a:xfrm>
            <a:off x="3408645" y="3971303"/>
            <a:ext cx="3096000" cy="2390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8AFE84-4BF5-5A1F-F537-4802AEECFB63}"/>
              </a:ext>
            </a:extLst>
          </p:cNvPr>
          <p:cNvSpPr/>
          <p:nvPr/>
        </p:nvSpPr>
        <p:spPr>
          <a:xfrm>
            <a:off x="7476646" y="2316807"/>
            <a:ext cx="2877753" cy="40384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B1F681-EB8B-4480-B6B3-251CEB78BA0B}"/>
              </a:ext>
            </a:extLst>
          </p:cNvPr>
          <p:cNvSpPr/>
          <p:nvPr/>
        </p:nvSpPr>
        <p:spPr>
          <a:xfrm>
            <a:off x="7626356" y="2538852"/>
            <a:ext cx="252000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Patches#1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280008-0513-8F6A-8A51-03AF8D1FA89A}"/>
              </a:ext>
            </a:extLst>
          </p:cNvPr>
          <p:cNvSpPr/>
          <p:nvPr/>
        </p:nvSpPr>
        <p:spPr>
          <a:xfrm>
            <a:off x="7626356" y="4329180"/>
            <a:ext cx="252000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Patches#2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8F22CE-FB92-81E0-208A-5B26B7772AE5}"/>
              </a:ext>
            </a:extLst>
          </p:cNvPr>
          <p:cNvSpPr/>
          <p:nvPr/>
        </p:nvSpPr>
        <p:spPr>
          <a:xfrm>
            <a:off x="7632441" y="5731387"/>
            <a:ext cx="252000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Patches#N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0EBDFB-67D5-BFDB-4B3B-E8E9323502B1}"/>
              </a:ext>
            </a:extLst>
          </p:cNvPr>
          <p:cNvSpPr/>
          <p:nvPr/>
        </p:nvSpPr>
        <p:spPr>
          <a:xfrm>
            <a:off x="7632440" y="2951386"/>
            <a:ext cx="2513916" cy="13371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11F8C4-4CD4-3C4F-400D-0F495D0FB542}"/>
              </a:ext>
            </a:extLst>
          </p:cNvPr>
          <p:cNvSpPr/>
          <p:nvPr/>
        </p:nvSpPr>
        <p:spPr>
          <a:xfrm>
            <a:off x="7626356" y="4756533"/>
            <a:ext cx="2513916" cy="9748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0F1131-CFD4-C54E-15FF-3C7A76B0DFF0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6392322" y="2736852"/>
            <a:ext cx="1234034" cy="23118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3DFF4AF-1B3B-A374-8C04-884D2FBBE838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392322" y="4508672"/>
            <a:ext cx="1234034" cy="185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74F4F7-C8E7-7903-9651-3971FF17090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392322" y="5783658"/>
            <a:ext cx="1240119" cy="1457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210DAB2-DBA6-0882-870A-9B0E85836F0E}"/>
              </a:ext>
            </a:extLst>
          </p:cNvPr>
          <p:cNvSpPr txBox="1"/>
          <p:nvPr/>
        </p:nvSpPr>
        <p:spPr>
          <a:xfrm>
            <a:off x="7082388" y="1096856"/>
            <a:ext cx="3581360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Automated Program Repair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(APR)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A20B22-B254-23D7-5253-6900FF8032F3}"/>
              </a:ext>
            </a:extLst>
          </p:cNvPr>
          <p:cNvSpPr txBox="1"/>
          <p:nvPr/>
        </p:nvSpPr>
        <p:spPr>
          <a:xfrm>
            <a:off x="3460466" y="1095310"/>
            <a:ext cx="2633225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multi chunk </a:t>
            </a:r>
          </a:p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01F806-8D3D-ED34-A70C-1E3C2F7AAA76}"/>
              </a:ext>
            </a:extLst>
          </p:cNvPr>
          <p:cNvGrpSpPr/>
          <p:nvPr/>
        </p:nvGrpSpPr>
        <p:grpSpPr>
          <a:xfrm>
            <a:off x="5418756" y="1167832"/>
            <a:ext cx="828000" cy="432000"/>
            <a:chOff x="5098663" y="2476226"/>
            <a:chExt cx="1710000" cy="984585"/>
          </a:xfrm>
        </p:grpSpPr>
        <p:pic>
          <p:nvPicPr>
            <p:cNvPr id="78" name="Picture 8" descr="빨간색의 무료 벡터 그래픽">
              <a:extLst>
                <a:ext uri="{FF2B5EF4-FFF2-40B4-BE49-F238E27FC236}">
                  <a16:creationId xmlns:a16="http://schemas.microsoft.com/office/drawing/2014/main" id="{56850918-A035-B7AF-C1C0-7EA37EDF9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2" descr="검색의 무료 벡터 그래픽">
              <a:extLst>
                <a:ext uri="{FF2B5EF4-FFF2-40B4-BE49-F238E27FC236}">
                  <a16:creationId xmlns:a16="http://schemas.microsoft.com/office/drawing/2014/main" id="{789855FD-87A3-286B-FDEE-0FD3C74A5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421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3B1B5E-D831-EF53-B891-26F955EA4D12}"/>
              </a:ext>
            </a:extLst>
          </p:cNvPr>
          <p:cNvSpPr/>
          <p:nvPr/>
        </p:nvSpPr>
        <p:spPr>
          <a:xfrm>
            <a:off x="6827523" y="1817108"/>
            <a:ext cx="5040000" cy="46694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435DDE-C5F0-D88A-8361-188F47FF8CD3}"/>
              </a:ext>
            </a:extLst>
          </p:cNvPr>
          <p:cNvSpPr/>
          <p:nvPr/>
        </p:nvSpPr>
        <p:spPr>
          <a:xfrm>
            <a:off x="7013354" y="2291080"/>
            <a:ext cx="2808000" cy="40384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D7EFE-A43E-FD23-4ED2-C71A08252854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A81E3-576C-185F-C447-CD58E33A3E70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53042A-4B45-2D12-37FA-2EF671C7087E}"/>
              </a:ext>
            </a:extLst>
          </p:cNvPr>
          <p:cNvSpPr txBox="1"/>
          <p:nvPr/>
        </p:nvSpPr>
        <p:spPr>
          <a:xfrm>
            <a:off x="347153" y="1094824"/>
            <a:ext cx="3018673" cy="3849053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3rd Problem</a:t>
            </a:r>
          </a:p>
          <a:p>
            <a:pPr latinLnBrk="0">
              <a:lnSpc>
                <a:spcPct val="125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(Patch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combination)</a:t>
            </a:r>
          </a:p>
          <a:p>
            <a:pPr marL="285750" indent="-285750" latinLnBrk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When a module has a multi-chunk bug, an APR technique must combine candidate patches and repair the module simultaneously.</a:t>
            </a:r>
          </a:p>
          <a:p>
            <a:pPr marL="285750" indent="-285750" latinLnBrk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Nevertheless, the patch space also increases exponentially based on the number of combinations.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B90FD-BD0E-DE7C-696C-FD810A335E7E}"/>
              </a:ext>
            </a:extLst>
          </p:cNvPr>
          <p:cNvSpPr txBox="1"/>
          <p:nvPr/>
        </p:nvSpPr>
        <p:spPr>
          <a:xfrm>
            <a:off x="6827523" y="1819918"/>
            <a:ext cx="5029515" cy="456009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More Large Patch Space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4E702D7-A73A-4DC0-4975-7A8D6447A716}"/>
              </a:ext>
            </a:extLst>
          </p:cNvPr>
          <p:cNvSpPr/>
          <p:nvPr/>
        </p:nvSpPr>
        <p:spPr>
          <a:xfrm>
            <a:off x="10312096" y="2275927"/>
            <a:ext cx="1374309" cy="40536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Patches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A1E15D-08E6-76C9-EDE2-137CA2AD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1F27D4-3C1C-F9BB-8FAB-43D75E7A827F}"/>
              </a:ext>
            </a:extLst>
          </p:cNvPr>
          <p:cNvSpPr/>
          <p:nvPr/>
        </p:nvSpPr>
        <p:spPr>
          <a:xfrm>
            <a:off x="3497521" y="4990737"/>
            <a:ext cx="2894800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FBC214-8BAE-4ABD-E59A-EE866DA6CEC2}"/>
              </a:ext>
            </a:extLst>
          </p:cNvPr>
          <p:cNvSpPr/>
          <p:nvPr/>
        </p:nvSpPr>
        <p:spPr>
          <a:xfrm>
            <a:off x="3520970" y="3716220"/>
            <a:ext cx="2871351" cy="36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7BCCA2-C392-0087-B78F-0212FA0002F1}"/>
              </a:ext>
            </a:extLst>
          </p:cNvPr>
          <p:cNvSpPr/>
          <p:nvPr/>
        </p:nvSpPr>
        <p:spPr>
          <a:xfrm>
            <a:off x="3520970" y="2272424"/>
            <a:ext cx="2871352" cy="14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Chunk#1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EAB954-C93C-4144-9497-25A34618ED51}"/>
              </a:ext>
            </a:extLst>
          </p:cNvPr>
          <p:cNvSpPr/>
          <p:nvPr/>
        </p:nvSpPr>
        <p:spPr>
          <a:xfrm>
            <a:off x="3625833" y="2693558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Location#1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" name="곱하기 기호 10">
            <a:extLst>
              <a:ext uri="{FF2B5EF4-FFF2-40B4-BE49-F238E27FC236}">
                <a16:creationId xmlns:a16="http://schemas.microsoft.com/office/drawing/2014/main" id="{8B4C47C8-52CB-04B4-9B9F-4EBF95187F30}"/>
              </a:ext>
            </a:extLst>
          </p:cNvPr>
          <p:cNvSpPr/>
          <p:nvPr/>
        </p:nvSpPr>
        <p:spPr>
          <a:xfrm>
            <a:off x="5901682" y="2690555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9037F6-59C1-AABF-ACCD-46405443DC27}"/>
              </a:ext>
            </a:extLst>
          </p:cNvPr>
          <p:cNvSpPr/>
          <p:nvPr/>
        </p:nvSpPr>
        <p:spPr>
          <a:xfrm>
            <a:off x="3622223" y="3188167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Location#2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9" name="곱하기 기호 12">
            <a:extLst>
              <a:ext uri="{FF2B5EF4-FFF2-40B4-BE49-F238E27FC236}">
                <a16:creationId xmlns:a16="http://schemas.microsoft.com/office/drawing/2014/main" id="{5BE2B5D5-4E2E-97B7-4D6E-EA463EB51E82}"/>
              </a:ext>
            </a:extLst>
          </p:cNvPr>
          <p:cNvSpPr/>
          <p:nvPr/>
        </p:nvSpPr>
        <p:spPr>
          <a:xfrm>
            <a:off x="5910428" y="3185164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3D3102-C391-0023-B0D6-3773F9CBF349}"/>
              </a:ext>
            </a:extLst>
          </p:cNvPr>
          <p:cNvSpPr/>
          <p:nvPr/>
        </p:nvSpPr>
        <p:spPr>
          <a:xfrm>
            <a:off x="3520970" y="5358042"/>
            <a:ext cx="2871352" cy="9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</a:t>
            </a:r>
            <a:r>
              <a:rPr lang="en-US" altLang="ko-KR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Chunk#M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FE1653-4664-9811-F902-DE30AC761502}"/>
              </a:ext>
            </a:extLst>
          </p:cNvPr>
          <p:cNvSpPr/>
          <p:nvPr/>
        </p:nvSpPr>
        <p:spPr>
          <a:xfrm>
            <a:off x="3625833" y="5742306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Location#N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7" name="곱하기 기호 15">
            <a:extLst>
              <a:ext uri="{FF2B5EF4-FFF2-40B4-BE49-F238E27FC236}">
                <a16:creationId xmlns:a16="http://schemas.microsoft.com/office/drawing/2014/main" id="{F0A1B2C7-EA14-CF6D-A224-1BF91EB4AA1C}"/>
              </a:ext>
            </a:extLst>
          </p:cNvPr>
          <p:cNvSpPr/>
          <p:nvPr/>
        </p:nvSpPr>
        <p:spPr>
          <a:xfrm>
            <a:off x="5906464" y="5739303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9CD230-AF14-8B13-B1D7-3BD8761DECB1}"/>
              </a:ext>
            </a:extLst>
          </p:cNvPr>
          <p:cNvSpPr/>
          <p:nvPr/>
        </p:nvSpPr>
        <p:spPr>
          <a:xfrm>
            <a:off x="3520970" y="4083056"/>
            <a:ext cx="2871352" cy="90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Chunk#2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37FF3E-64E7-09F7-CB81-77843A2E7E10}"/>
              </a:ext>
            </a:extLst>
          </p:cNvPr>
          <p:cNvSpPr/>
          <p:nvPr/>
        </p:nvSpPr>
        <p:spPr>
          <a:xfrm>
            <a:off x="3625833" y="4482068"/>
            <a:ext cx="2679242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ea typeface="나눔스퀘어OTF Bold" panose="020B0600000101010101" pitchFamily="34" charset="-127"/>
                <a:cs typeface="Arial" panose="020B0604020202020204" pitchFamily="34" charset="0"/>
              </a:rPr>
              <a:t>Buggy Location#4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1" name="곱하기 기호 18">
            <a:extLst>
              <a:ext uri="{FF2B5EF4-FFF2-40B4-BE49-F238E27FC236}">
                <a16:creationId xmlns:a16="http://schemas.microsoft.com/office/drawing/2014/main" id="{778F7306-7C9D-350E-0113-CF864C685C47}"/>
              </a:ext>
            </a:extLst>
          </p:cNvPr>
          <p:cNvSpPr/>
          <p:nvPr/>
        </p:nvSpPr>
        <p:spPr>
          <a:xfrm>
            <a:off x="5909980" y="4479065"/>
            <a:ext cx="396000" cy="396000"/>
          </a:xfrm>
          <a:prstGeom prst="mathMultiply">
            <a:avLst>
              <a:gd name="adj1" fmla="val 10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" panose="020B0604020202020204" pitchFamily="34" charset="0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E58471-765E-B888-3EEB-1938A6D851DD}"/>
              </a:ext>
            </a:extLst>
          </p:cNvPr>
          <p:cNvSpPr/>
          <p:nvPr/>
        </p:nvSpPr>
        <p:spPr>
          <a:xfrm>
            <a:off x="7163063" y="2513125"/>
            <a:ext cx="252000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Patches#1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800B05-982D-B5E3-2767-9F33D61AEDF8}"/>
              </a:ext>
            </a:extLst>
          </p:cNvPr>
          <p:cNvSpPr/>
          <p:nvPr/>
        </p:nvSpPr>
        <p:spPr>
          <a:xfrm>
            <a:off x="7163063" y="4303453"/>
            <a:ext cx="252000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Patches#2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144D4F-4CAF-8163-1922-3B37A8DDFE20}"/>
              </a:ext>
            </a:extLst>
          </p:cNvPr>
          <p:cNvSpPr/>
          <p:nvPr/>
        </p:nvSpPr>
        <p:spPr>
          <a:xfrm>
            <a:off x="7169148" y="5705660"/>
            <a:ext cx="252000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</a:t>
            </a:r>
            <a:r>
              <a:rPr lang="en-US" altLang="ko-KR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Patches#N</a:t>
            </a:r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CE9908-73F0-6EC0-AFCE-3CED0B855DFC}"/>
              </a:ext>
            </a:extLst>
          </p:cNvPr>
          <p:cNvSpPr/>
          <p:nvPr/>
        </p:nvSpPr>
        <p:spPr>
          <a:xfrm>
            <a:off x="7169147" y="2925659"/>
            <a:ext cx="2513916" cy="13371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403F654-2EE1-D333-9E16-2BC43373EDBB}"/>
              </a:ext>
            </a:extLst>
          </p:cNvPr>
          <p:cNvSpPr/>
          <p:nvPr/>
        </p:nvSpPr>
        <p:spPr>
          <a:xfrm>
            <a:off x="7163063" y="4730806"/>
            <a:ext cx="2513916" cy="9748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⋯⋯⋯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A080DE3-84C0-99C8-AD9F-C1F8029DB5BD}"/>
              </a:ext>
            </a:extLst>
          </p:cNvPr>
          <p:cNvCxnSpPr>
            <a:cxnSpLocks/>
            <a:stCxn id="23" idx="3"/>
            <a:endCxn id="56" idx="1"/>
          </p:cNvCxnSpPr>
          <p:nvPr/>
        </p:nvCxnSpPr>
        <p:spPr>
          <a:xfrm flipV="1">
            <a:off x="6392322" y="2711125"/>
            <a:ext cx="770741" cy="28129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6E78429-7254-ED1C-9EBC-DD3B3AE842C1}"/>
              </a:ext>
            </a:extLst>
          </p:cNvPr>
          <p:cNvCxnSpPr>
            <a:cxnSpLocks/>
            <a:stCxn id="38" idx="3"/>
            <a:endCxn id="57" idx="1"/>
          </p:cNvCxnSpPr>
          <p:nvPr/>
        </p:nvCxnSpPr>
        <p:spPr>
          <a:xfrm flipV="1">
            <a:off x="6392322" y="4501453"/>
            <a:ext cx="770741" cy="3160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4B50EC6-4625-3432-7460-785C2DAAB59E}"/>
              </a:ext>
            </a:extLst>
          </p:cNvPr>
          <p:cNvCxnSpPr>
            <a:cxnSpLocks/>
            <a:stCxn id="32" idx="3"/>
            <a:endCxn id="58" idx="1"/>
          </p:cNvCxnSpPr>
          <p:nvPr/>
        </p:nvCxnSpPr>
        <p:spPr>
          <a:xfrm>
            <a:off x="6392322" y="5808042"/>
            <a:ext cx="776826" cy="9561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C39AB24-2023-5BEA-AC1D-D8986E6AB1A2}"/>
              </a:ext>
            </a:extLst>
          </p:cNvPr>
          <p:cNvSpPr txBox="1"/>
          <p:nvPr/>
        </p:nvSpPr>
        <p:spPr>
          <a:xfrm>
            <a:off x="7082388" y="1096856"/>
            <a:ext cx="3581360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Automated Program Repair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(APR)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E74259-6E9D-2ECA-0101-DE496BFCEA9A}"/>
              </a:ext>
            </a:extLst>
          </p:cNvPr>
          <p:cNvSpPr txBox="1"/>
          <p:nvPr/>
        </p:nvSpPr>
        <p:spPr>
          <a:xfrm>
            <a:off x="3460466" y="1095310"/>
            <a:ext cx="2633225" cy="724608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 multi chunk </a:t>
            </a:r>
          </a:p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1D8B8FE-CA38-A443-8327-630D5006BFCC}"/>
              </a:ext>
            </a:extLst>
          </p:cNvPr>
          <p:cNvGrpSpPr/>
          <p:nvPr/>
        </p:nvGrpSpPr>
        <p:grpSpPr>
          <a:xfrm>
            <a:off x="5418756" y="1167832"/>
            <a:ext cx="828000" cy="432000"/>
            <a:chOff x="5098663" y="2476226"/>
            <a:chExt cx="1710000" cy="984585"/>
          </a:xfrm>
        </p:grpSpPr>
        <p:pic>
          <p:nvPicPr>
            <p:cNvPr id="68" name="Picture 8" descr="빨간색의 무료 벡터 그래픽">
              <a:extLst>
                <a:ext uri="{FF2B5EF4-FFF2-40B4-BE49-F238E27FC236}">
                  <a16:creationId xmlns:a16="http://schemas.microsoft.com/office/drawing/2014/main" id="{B47B38C6-425E-E440-00F5-959B6A41E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663" y="2476226"/>
              <a:ext cx="1080000" cy="97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검색의 무료 벡터 그래픽">
              <a:extLst>
                <a:ext uri="{FF2B5EF4-FFF2-40B4-BE49-F238E27FC236}">
                  <a16:creationId xmlns:a16="http://schemas.microsoft.com/office/drawing/2014/main" id="{821F7062-5510-0412-6199-20C2C17FB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63" y="283081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9114919-6EB0-172C-33F4-4342EFCCA593}"/>
              </a:ext>
            </a:extLst>
          </p:cNvPr>
          <p:cNvCxnSpPr>
            <a:cxnSpLocks/>
            <a:stCxn id="55" idx="3"/>
            <a:endCxn id="89" idx="1"/>
          </p:cNvCxnSpPr>
          <p:nvPr/>
        </p:nvCxnSpPr>
        <p:spPr>
          <a:xfrm flipV="1">
            <a:off x="9821354" y="4302744"/>
            <a:ext cx="490742" cy="757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9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590D9-A333-1048-88C7-C5D107D84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089025"/>
            <a:ext cx="10080000" cy="40406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B00F1-8EE9-0C49-8790-0060CB3BB2E5}"/>
              </a:ext>
            </a:extLst>
          </p:cNvPr>
          <p:cNvSpPr txBox="1"/>
          <p:nvPr/>
        </p:nvSpPr>
        <p:spPr>
          <a:xfrm>
            <a:off x="343842" y="5932604"/>
            <a:ext cx="11522074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Figure 1: An overview of Multi-Code Repair (MCRepair for short).</a:t>
            </a:r>
            <a:br>
              <a:rPr lang="en" altLang="ko-Kore-K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(▲: Only use for training or validation, ●: Only use for generation) </a:t>
            </a:r>
            <a:endParaRPr lang="en" altLang="ko-Kore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41A18-C16A-BAFA-C56A-EB0F06EB7A2F}"/>
              </a:ext>
            </a:extLst>
          </p:cNvPr>
          <p:cNvSpPr txBox="1"/>
          <p:nvPr/>
        </p:nvSpPr>
        <p:spPr>
          <a:xfrm>
            <a:off x="1766656" y="4949378"/>
            <a:ext cx="5259212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Constituted</a:t>
            </a: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 a buggy block for </a:t>
            </a:r>
          </a:p>
          <a:p>
            <a:pPr algn="ctr" latinLnBrk="0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first and second problems with CodeBERT [4]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A8326-A886-E140-05D9-09063DEDFDB4}"/>
              </a:ext>
            </a:extLst>
          </p:cNvPr>
          <p:cNvSpPr txBox="1"/>
          <p:nvPr/>
        </p:nvSpPr>
        <p:spPr>
          <a:xfrm>
            <a:off x="7542525" y="5229823"/>
            <a:ext cx="3240000" cy="785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Utilized patch optimization for 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en-US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 third </a:t>
            </a: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5F0E6-FE0D-82A2-7674-EE2596A70EFC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4D86C3A-AEFC-0831-C481-2A33F243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178CF3-B8A4-1CD4-5CEE-F5347A1C9E86}"/>
              </a:ext>
            </a:extLst>
          </p:cNvPr>
          <p:cNvSpPr/>
          <p:nvPr/>
        </p:nvSpPr>
        <p:spPr>
          <a:xfrm>
            <a:off x="2985401" y="1414291"/>
            <a:ext cx="4032000" cy="3403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7A6EDB-1A95-8AAA-95CA-07855454EE31}"/>
              </a:ext>
            </a:extLst>
          </p:cNvPr>
          <p:cNvSpPr/>
          <p:nvPr/>
        </p:nvSpPr>
        <p:spPr>
          <a:xfrm>
            <a:off x="7270998" y="1324282"/>
            <a:ext cx="3744135" cy="3696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0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325F4D6-DF86-1746-ABB3-A136147C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50" y="1089025"/>
            <a:ext cx="5040000" cy="44938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8CB0-623D-1442-B85E-6FABC26C74A8}"/>
              </a:ext>
            </a:extLst>
          </p:cNvPr>
          <p:cNvSpPr/>
          <p:nvPr/>
        </p:nvSpPr>
        <p:spPr>
          <a:xfrm>
            <a:off x="0" y="732137"/>
            <a:ext cx="121896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17F21-46B5-F54E-860C-A5A0339BBA0D}"/>
              </a:ext>
            </a:extLst>
          </p:cNvPr>
          <p:cNvSpPr txBox="1"/>
          <p:nvPr/>
        </p:nvSpPr>
        <p:spPr>
          <a:xfrm>
            <a:off x="6102649" y="5625199"/>
            <a:ext cx="5761037" cy="115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An example of the source code datasets in Fig. 2 </a:t>
            </a:r>
          </a:p>
          <a:p>
            <a:pPr algn="ctr">
              <a:lnSpc>
                <a:spcPct val="150000"/>
              </a:lnSpc>
            </a:pP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(▲: Only use for training or validation, </a:t>
            </a:r>
            <a:b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b="1" dirty="0">
                <a:latin typeface="Arial" panose="020B0604020202020204" pitchFamily="34" charset="0"/>
                <a:cs typeface="Arial" panose="020B0604020202020204" pitchFamily="34" charset="0"/>
              </a:rPr>
              <a:t>●: Only use for generation)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14AD6-04C8-AE48-958B-9D1E35991679}"/>
              </a:ext>
            </a:extLst>
          </p:cNvPr>
          <p:cNvSpPr txBox="1"/>
          <p:nvPr/>
        </p:nvSpPr>
        <p:spPr>
          <a:xfrm>
            <a:off x="337238" y="1097568"/>
            <a:ext cx="5761037" cy="3479721"/>
          </a:xfrm>
          <a:prstGeom prst="rect">
            <a:avLst/>
          </a:prstGeom>
          <a:noFill/>
        </p:spPr>
        <p:txBody>
          <a:bodyPr wrap="square" lIns="125999" tIns="54000" rIns="125999" bIns="5400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An example of (a) Source Code Datasets</a:t>
            </a:r>
          </a:p>
          <a:p>
            <a:pPr marL="285750" indent="-28575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MCRepair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splits the datasets into three sets such as </a:t>
            </a:r>
            <a:r>
              <a:rPr lang="en-US" altLang="ko-KR" sz="1600" u="sng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u="sng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ko-KR" sz="1600" u="sng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" altLang="ko-Kore-KR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ore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Buggy Code#1 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has the three buggy chunks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as in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line 2, lines 17–18, and line 20 (</a:t>
            </a:r>
            <a:r>
              <a:rPr lang="en-US" altLang="ko-Kore-KR" sz="160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Red boxes 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of </a:t>
            </a:r>
            <a:r>
              <a:rPr lang="en-US" altLang="ko-Kore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Buggy 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Code</a:t>
            </a:r>
            <a:r>
              <a:rPr lang="en-US" altLang="ko-Kore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#1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).</a:t>
            </a:r>
          </a:p>
          <a:p>
            <a:pPr marL="742950" lvl="1" indent="-28575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To completely fix the code, it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must update line 2, delete lines 17–18, and add a line before line 20. (</a:t>
            </a:r>
            <a:r>
              <a:rPr lang="en-US" altLang="ko-Kore-KR" sz="1600" dirty="0">
                <a:solidFill>
                  <a:srgbClr val="0070C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Blue boxes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of </a:t>
            </a:r>
            <a:r>
              <a:rPr lang="en-US" altLang="ko-Kore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Fixed Code#1 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or </a:t>
            </a:r>
            <a:r>
              <a:rPr lang="en-US" altLang="ko-Kore-KR" sz="1600" dirty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Green boxes 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of </a:t>
            </a:r>
            <a:r>
              <a:rPr lang="en-US" altLang="ko-Kore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Developer's Patches#1</a:t>
            </a: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) .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A967E1B3-A16E-344C-B4BB-BD24CCC23952}"/>
              </a:ext>
            </a:extLst>
          </p:cNvPr>
          <p:cNvSpPr/>
          <p:nvPr/>
        </p:nvSpPr>
        <p:spPr>
          <a:xfrm>
            <a:off x="6605960" y="3335950"/>
            <a:ext cx="2231158" cy="255732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A32BF210-A2E4-9749-B6DE-B3E9424A06C7}"/>
              </a:ext>
            </a:extLst>
          </p:cNvPr>
          <p:cNvSpPr/>
          <p:nvPr/>
        </p:nvSpPr>
        <p:spPr>
          <a:xfrm>
            <a:off x="6605960" y="3695733"/>
            <a:ext cx="2231158" cy="141867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09820D33-6448-9C47-BA56-6033BDC5AED3}"/>
              </a:ext>
            </a:extLst>
          </p:cNvPr>
          <p:cNvSpPr/>
          <p:nvPr/>
        </p:nvSpPr>
        <p:spPr>
          <a:xfrm>
            <a:off x="6605960" y="1951401"/>
            <a:ext cx="2231158" cy="141867"/>
          </a:xfrm>
          <a:prstGeom prst="frame">
            <a:avLst>
              <a:gd name="adj1" fmla="val 1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ED3DD6CE-2CD9-C14C-ABCE-EDCB1E5F9163}"/>
              </a:ext>
            </a:extLst>
          </p:cNvPr>
          <p:cNvSpPr/>
          <p:nvPr/>
        </p:nvSpPr>
        <p:spPr>
          <a:xfrm>
            <a:off x="9076673" y="1880467"/>
            <a:ext cx="2313477" cy="141867"/>
          </a:xfrm>
          <a:prstGeom prst="frame">
            <a:avLst>
              <a:gd name="adj1" fmla="val 187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DE016341-EEBF-7440-AC96-4E6CB2C23393}"/>
              </a:ext>
            </a:extLst>
          </p:cNvPr>
          <p:cNvSpPr/>
          <p:nvPr/>
        </p:nvSpPr>
        <p:spPr>
          <a:xfrm>
            <a:off x="9081511" y="2375998"/>
            <a:ext cx="2303802" cy="396230"/>
          </a:xfrm>
          <a:prstGeom prst="frame">
            <a:avLst>
              <a:gd name="adj1" fmla="val 187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0FDE22A-477F-2442-86BD-C3E46D5B7025}"/>
              </a:ext>
            </a:extLst>
          </p:cNvPr>
          <p:cNvSpPr/>
          <p:nvPr/>
        </p:nvSpPr>
        <p:spPr>
          <a:xfrm>
            <a:off x="9076673" y="3872982"/>
            <a:ext cx="2313477" cy="276324"/>
          </a:xfrm>
          <a:prstGeom prst="frame">
            <a:avLst>
              <a:gd name="adj1" fmla="val 187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A62176B6-324C-234F-9E63-4C808BF5BAD5}"/>
              </a:ext>
            </a:extLst>
          </p:cNvPr>
          <p:cNvSpPr/>
          <p:nvPr/>
        </p:nvSpPr>
        <p:spPr>
          <a:xfrm>
            <a:off x="9076673" y="4622876"/>
            <a:ext cx="2313477" cy="276324"/>
          </a:xfrm>
          <a:prstGeom prst="frame">
            <a:avLst>
              <a:gd name="adj1" fmla="val 187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FB78414-87AA-E34E-8DE0-3EC4D489234F}"/>
              </a:ext>
            </a:extLst>
          </p:cNvPr>
          <p:cNvSpPr/>
          <p:nvPr/>
        </p:nvSpPr>
        <p:spPr>
          <a:xfrm>
            <a:off x="9076673" y="5003169"/>
            <a:ext cx="2313477" cy="276324"/>
          </a:xfrm>
          <a:prstGeom prst="frame">
            <a:avLst>
              <a:gd name="adj1" fmla="val 187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B70FE-F634-E169-DE50-CD719FDEBA56}"/>
              </a:ext>
            </a:extLst>
          </p:cNvPr>
          <p:cNvSpPr txBox="1"/>
          <p:nvPr/>
        </p:nvSpPr>
        <p:spPr>
          <a:xfrm>
            <a:off x="334962" y="193704"/>
            <a:ext cx="11522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altLang="ko-KR" sz="2400" b="1" dirty="0">
                <a:ln w="6350">
                  <a:solidFill>
                    <a:schemeClr val="tx1">
                      <a:alpha val="3000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465248-EA77-8220-47B2-1BAD6501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3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3705</Words>
  <Application>Microsoft Macintosh PowerPoint</Application>
  <PresentationFormat>와이드스크린</PresentationFormat>
  <Paragraphs>634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Arial Nova</vt:lpstr>
      <vt:lpstr>Calibri</vt:lpstr>
      <vt:lpstr>Cambria Math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김지성</cp:lastModifiedBy>
  <cp:revision>2163</cp:revision>
  <cp:lastPrinted>2023-03-14T05:53:55Z</cp:lastPrinted>
  <dcterms:created xsi:type="dcterms:W3CDTF">2020-06-22T00:57:09Z</dcterms:created>
  <dcterms:modified xsi:type="dcterms:W3CDTF">2023-03-22T13:51:02Z</dcterms:modified>
</cp:coreProperties>
</file>